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66" r:id="rId2"/>
    <p:sldId id="267" r:id="rId3"/>
    <p:sldId id="268" r:id="rId4"/>
    <p:sldId id="269" r:id="rId5"/>
    <p:sldId id="282" r:id="rId6"/>
    <p:sldId id="273" r:id="rId7"/>
    <p:sldId id="285" r:id="rId8"/>
    <p:sldId id="274" r:id="rId9"/>
    <p:sldId id="278" r:id="rId10"/>
    <p:sldId id="283" r:id="rId11"/>
    <p:sldId id="284" r:id="rId12"/>
    <p:sldId id="277" r:id="rId13"/>
    <p:sldId id="287" r:id="rId14"/>
    <p:sldId id="280" r:id="rId15"/>
    <p:sldId id="288" r:id="rId16"/>
    <p:sldId id="279" r:id="rId17"/>
    <p:sldId id="291" r:id="rId18"/>
    <p:sldId id="290" r:id="rId19"/>
    <p:sldId id="28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7DE8"/>
    <a:srgbClr val="9ECEEB"/>
    <a:srgbClr val="7CA8E9"/>
    <a:srgbClr val="8C60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31"/>
    <p:restoredTop sz="78571"/>
  </p:normalViewPr>
  <p:slideViewPr>
    <p:cSldViewPr snapToGrid="0" snapToObjects="1" showGuides="1">
      <p:cViewPr varScale="1">
        <p:scale>
          <a:sx n="77" d="100"/>
          <a:sy n="77" d="100"/>
        </p:scale>
        <p:origin x="1376"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DB0B86-80D4-8747-B6B9-F1EE213518E8}" type="datetimeFigureOut">
              <a:rPr lang="en-US" smtClean="0"/>
              <a:t>12/10/19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F910C5-0C82-E243-B066-E14A50A7F919}" type="slidenum">
              <a:rPr lang="en-US" smtClean="0"/>
              <a:t>‹#›</a:t>
            </a:fld>
            <a:endParaRPr lang="en-US"/>
          </a:p>
        </p:txBody>
      </p:sp>
    </p:spTree>
    <p:extLst>
      <p:ext uri="{BB962C8B-B14F-4D97-AF65-F5344CB8AC3E}">
        <p14:creationId xmlns:p14="http://schemas.microsoft.com/office/powerpoint/2010/main" val="234878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cbi.nlm.nih.gov/pmc/articles/PMC5669064/?report=reader#SD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stemcell.com/hematopoietic-stem-and-progenitor-cells-lp.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cbi.nlm.nih.gov/pmc/articles/PMC5669064/?report=reader#R1"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1</a:t>
            </a:fld>
            <a:endParaRPr lang="en-US"/>
          </a:p>
        </p:txBody>
      </p:sp>
    </p:spTree>
    <p:extLst>
      <p:ext uri="{BB962C8B-B14F-4D97-AF65-F5344CB8AC3E}">
        <p14:creationId xmlns:p14="http://schemas.microsoft.com/office/powerpoint/2010/main" val="1148982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 example of the data from CITE-</a:t>
            </a:r>
            <a:r>
              <a:rPr lang="en-US" sz="1200" b="0" i="0" kern="1200" dirty="0" err="1">
                <a:solidFill>
                  <a:schemeClr val="tx1"/>
                </a:solidFill>
                <a:effectLst/>
                <a:latin typeface="+mn-lt"/>
                <a:ea typeface="+mn-ea"/>
                <a:cs typeface="+mn-cs"/>
              </a:rPr>
              <a:t>seq</a:t>
            </a:r>
            <a:r>
              <a:rPr lang="en-US" sz="1200" b="0" i="0" kern="1200" dirty="0">
                <a:solidFill>
                  <a:schemeClr val="tx1"/>
                </a:solidFill>
                <a:effectLst/>
                <a:latin typeface="+mn-lt"/>
                <a:ea typeface="+mn-ea"/>
                <a:cs typeface="+mn-cs"/>
              </a:rPr>
              <a:t> was a characterization of cord blood mononuclear cells which were sorted by antibody tags of cell surface markers. Cells demonstrate gene expression clustering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LEGEND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“CITE-</a:t>
            </a:r>
            <a:r>
              <a:rPr lang="en-US" sz="1200" b="1" i="0" kern="1200" dirty="0" err="1">
                <a:solidFill>
                  <a:schemeClr val="tx1"/>
                </a:solidFill>
                <a:effectLst/>
                <a:latin typeface="+mn-lt"/>
                <a:ea typeface="+mn-ea"/>
                <a:cs typeface="+mn-cs"/>
              </a:rPr>
              <a:t>seq</a:t>
            </a:r>
            <a:r>
              <a:rPr lang="en-US" sz="1200" b="1" i="0" kern="1200" dirty="0">
                <a:solidFill>
                  <a:schemeClr val="tx1"/>
                </a:solidFill>
                <a:effectLst/>
                <a:latin typeface="+mn-lt"/>
                <a:ea typeface="+mn-ea"/>
                <a:cs typeface="+mn-cs"/>
              </a:rPr>
              <a:t> allows detailed multimodal characterization of cord blood mononuclear cells</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Clustering of 8,005 CITE-</a:t>
            </a:r>
            <a:r>
              <a:rPr lang="en-US" sz="1200" b="0" i="0" kern="1200" dirty="0" err="1">
                <a:solidFill>
                  <a:schemeClr val="tx1"/>
                </a:solidFill>
                <a:effectLst/>
                <a:latin typeface="+mn-lt"/>
                <a:ea typeface="+mn-ea"/>
                <a:cs typeface="+mn-cs"/>
              </a:rPr>
              <a:t>seq</a:t>
            </a:r>
            <a:r>
              <a:rPr lang="en-US" sz="1200" b="0" i="0" kern="1200" dirty="0">
                <a:solidFill>
                  <a:schemeClr val="tx1"/>
                </a:solidFill>
                <a:effectLst/>
                <a:latin typeface="+mn-lt"/>
                <a:ea typeface="+mn-ea"/>
                <a:cs typeface="+mn-cs"/>
              </a:rPr>
              <a:t> single-cell expression profiles of CBMCs reveals distinct cell populations based on transcriptome. The plot shows a two-dimensional representation (</a:t>
            </a:r>
            <a:r>
              <a:rPr lang="en-US" sz="1200" b="0" i="0" kern="1200" dirty="0" err="1">
                <a:solidFill>
                  <a:schemeClr val="tx1"/>
                </a:solidFill>
                <a:effectLst/>
                <a:latin typeface="+mn-lt"/>
                <a:ea typeface="+mn-ea"/>
                <a:cs typeface="+mn-cs"/>
              </a:rPr>
              <a:t>tSNE</a:t>
            </a:r>
            <a:r>
              <a:rPr lang="en-US" sz="1200" b="0" i="0" kern="1200" dirty="0">
                <a:solidFill>
                  <a:schemeClr val="tx1"/>
                </a:solidFill>
                <a:effectLst/>
                <a:latin typeface="+mn-lt"/>
                <a:ea typeface="+mn-ea"/>
                <a:cs typeface="+mn-cs"/>
              </a:rPr>
              <a:t>) of global gene expression relationships among all cells. Major cell types in cord blood can be discerned based on marker gene expression (</a:t>
            </a:r>
            <a:r>
              <a:rPr lang="en-US" sz="1200" b="0" i="0" u="none" strike="noStrike" kern="1200" dirty="0">
                <a:solidFill>
                  <a:schemeClr val="tx1"/>
                </a:solidFill>
                <a:effectLst/>
                <a:latin typeface="+mn-lt"/>
                <a:ea typeface="+mn-ea"/>
                <a:cs typeface="+mn-cs"/>
                <a:hlinkClick r:id="rId3"/>
              </a:rPr>
              <a:t>Supplementary Fig. 4</a:t>
            </a:r>
            <a:r>
              <a:rPr lang="en-US" sz="1200" b="0" i="0" kern="1200" dirty="0">
                <a:solidFill>
                  <a:schemeClr val="tx1"/>
                </a:solidFill>
                <a:effectLst/>
                <a:latin typeface="+mn-lt"/>
                <a:ea typeface="+mn-ea"/>
                <a:cs typeface="+mn-cs"/>
              </a:rPr>
              <a:t>). Putative doublets co-expressing multiple lineage markers (*) are indicated. The mouse control cell population was excluded from the clustering.”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mRNA (blue) and corresponding ADT (green) signal for the CITE-</a:t>
            </a:r>
            <a:r>
              <a:rPr lang="en-US" sz="1200" b="0" i="0" kern="1200" dirty="0" err="1">
                <a:solidFill>
                  <a:schemeClr val="tx1"/>
                </a:solidFill>
                <a:effectLst/>
                <a:latin typeface="+mn-lt"/>
                <a:ea typeface="+mn-ea"/>
                <a:cs typeface="+mn-cs"/>
              </a:rPr>
              <a:t>seq</a:t>
            </a:r>
            <a:r>
              <a:rPr lang="en-US" sz="1200" b="0" i="0" kern="1200" dirty="0">
                <a:solidFill>
                  <a:schemeClr val="tx1"/>
                </a:solidFill>
                <a:effectLst/>
                <a:latin typeface="+mn-lt"/>
                <a:ea typeface="+mn-ea"/>
                <a:cs typeface="+mn-cs"/>
              </a:rPr>
              <a:t> antibody panel projected on the </a:t>
            </a:r>
            <a:r>
              <a:rPr lang="en-US" sz="1200" b="0" i="0" kern="1200" dirty="0" err="1">
                <a:solidFill>
                  <a:schemeClr val="tx1"/>
                </a:solidFill>
                <a:effectLst/>
                <a:latin typeface="+mn-lt"/>
                <a:ea typeface="+mn-ea"/>
                <a:cs typeface="+mn-cs"/>
              </a:rPr>
              <a:t>tSNE</a:t>
            </a:r>
            <a:r>
              <a:rPr lang="en-US" sz="1200" b="0" i="0" kern="1200" dirty="0">
                <a:solidFill>
                  <a:schemeClr val="tx1"/>
                </a:solidFill>
                <a:effectLst/>
                <a:latin typeface="+mn-lt"/>
                <a:ea typeface="+mn-ea"/>
                <a:cs typeface="+mn-cs"/>
              </a:rPr>
              <a:t> plot from panel a. Darker shading corresponds to higher levels measured. </a:t>
            </a:r>
          </a:p>
          <a:p>
            <a:endParaRPr lang="en-US" dirty="0"/>
          </a:p>
        </p:txBody>
      </p:sp>
      <p:sp>
        <p:nvSpPr>
          <p:cNvPr id="4" name="Slide Number Placeholder 3"/>
          <p:cNvSpPr>
            <a:spLocks noGrp="1"/>
          </p:cNvSpPr>
          <p:nvPr>
            <p:ph type="sldNum" sz="quarter" idx="5"/>
          </p:nvPr>
        </p:nvSpPr>
        <p:spPr/>
        <p:txBody>
          <a:bodyPr/>
          <a:lstStyle/>
          <a:p>
            <a:fld id="{20F910C5-0C82-E243-B066-E14A50A7F919}" type="slidenum">
              <a:rPr lang="en-US" smtClean="0"/>
              <a:t>10</a:t>
            </a:fld>
            <a:endParaRPr lang="en-US"/>
          </a:p>
        </p:txBody>
      </p:sp>
    </p:spTree>
    <p:extLst>
      <p:ext uri="{BB962C8B-B14F-4D97-AF65-F5344CB8AC3E}">
        <p14:creationId xmlns:p14="http://schemas.microsoft.com/office/powerpoint/2010/main" val="4193954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An example of the data from CITE-</a:t>
            </a:r>
            <a:r>
              <a:rPr lang="en-US" sz="1200" b="1" i="0" kern="1200" dirty="0" err="1">
                <a:solidFill>
                  <a:schemeClr val="tx1"/>
                </a:solidFill>
                <a:effectLst/>
                <a:latin typeface="+mn-lt"/>
                <a:ea typeface="+mn-ea"/>
                <a:cs typeface="+mn-cs"/>
              </a:rPr>
              <a:t>seq</a:t>
            </a:r>
            <a:r>
              <a:rPr lang="en-US" sz="1200" b="1" i="0" kern="1200" dirty="0">
                <a:solidFill>
                  <a:schemeClr val="tx1"/>
                </a:solidFill>
                <a:effectLst/>
                <a:latin typeface="+mn-lt"/>
                <a:ea typeface="+mn-ea"/>
                <a:cs typeface="+mn-cs"/>
              </a:rPr>
              <a:t> was a characterization of cord blood mononuclear cells which were sorted by antibody tags of cell surface markers. Cells demonstrate gene expression clustering with cell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mRNA (blue) and corresponding ADT (green) signal for the CITE-</a:t>
            </a:r>
            <a:r>
              <a:rPr lang="en-US" sz="1200" b="0" i="0" kern="1200" dirty="0" err="1">
                <a:solidFill>
                  <a:schemeClr val="tx1"/>
                </a:solidFill>
                <a:effectLst/>
                <a:latin typeface="+mn-lt"/>
                <a:ea typeface="+mn-ea"/>
                <a:cs typeface="+mn-cs"/>
              </a:rPr>
              <a:t>seq</a:t>
            </a:r>
            <a:r>
              <a:rPr lang="en-US" sz="1200" b="0" i="0" kern="1200" dirty="0">
                <a:solidFill>
                  <a:schemeClr val="tx1"/>
                </a:solidFill>
                <a:effectLst/>
                <a:latin typeface="+mn-lt"/>
                <a:ea typeface="+mn-ea"/>
                <a:cs typeface="+mn-cs"/>
              </a:rPr>
              <a:t> antibody panel projected on the </a:t>
            </a:r>
            <a:r>
              <a:rPr lang="en-US" sz="1200" b="0" i="0" kern="1200" dirty="0" err="1">
                <a:solidFill>
                  <a:schemeClr val="tx1"/>
                </a:solidFill>
                <a:effectLst/>
                <a:latin typeface="+mn-lt"/>
                <a:ea typeface="+mn-ea"/>
                <a:cs typeface="+mn-cs"/>
              </a:rPr>
              <a:t>tSNE</a:t>
            </a:r>
            <a:r>
              <a:rPr lang="en-US" sz="1200" b="0" i="0" kern="1200" dirty="0">
                <a:solidFill>
                  <a:schemeClr val="tx1"/>
                </a:solidFill>
                <a:effectLst/>
                <a:latin typeface="+mn-lt"/>
                <a:ea typeface="+mn-ea"/>
                <a:cs typeface="+mn-cs"/>
              </a:rPr>
              <a:t> plot from panel a. Darker shading corresponds to higher levels measured.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ADT = antibody tag</a:t>
            </a:r>
          </a:p>
          <a:p>
            <a:endParaRPr lang="en-US" dirty="0"/>
          </a:p>
        </p:txBody>
      </p:sp>
      <p:sp>
        <p:nvSpPr>
          <p:cNvPr id="4" name="Slide Number Placeholder 3"/>
          <p:cNvSpPr>
            <a:spLocks noGrp="1"/>
          </p:cNvSpPr>
          <p:nvPr>
            <p:ph type="sldNum" sz="quarter" idx="5"/>
          </p:nvPr>
        </p:nvSpPr>
        <p:spPr/>
        <p:txBody>
          <a:bodyPr/>
          <a:lstStyle/>
          <a:p>
            <a:fld id="{20F910C5-0C82-E243-B066-E14A50A7F919}" type="slidenum">
              <a:rPr lang="en-US" smtClean="0"/>
              <a:t>11</a:t>
            </a:fld>
            <a:endParaRPr lang="en-US"/>
          </a:p>
        </p:txBody>
      </p:sp>
    </p:spTree>
    <p:extLst>
      <p:ext uri="{BB962C8B-B14F-4D97-AF65-F5344CB8AC3E}">
        <p14:creationId xmlns:p14="http://schemas.microsoft.com/office/powerpoint/2010/main" val="2982770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CITE-</a:t>
            </a:r>
            <a:r>
              <a:rPr lang="en-US" dirty="0" err="1"/>
              <a:t>seq</a:t>
            </a:r>
            <a:r>
              <a:rPr lang="en-US" dirty="0"/>
              <a:t> relies on already knowing which cell surface markers are present in the population you want to study. What if we don’t know or have access to reliable cell surface markers to identify cells?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Genotyping of Transcriptomes is a multiplex method that couples single cell genotyping and high-throughput RNA-seq. In this very recent work from this year from both Peter Smibert and Dan Landeau’s groups from the New York Genome Center, they utilized this method to gain insight to the how </a:t>
            </a:r>
            <a:r>
              <a:rPr lang="en-US" dirty="0" err="1"/>
              <a:t>haematopoiesis</a:t>
            </a:r>
            <a:r>
              <a:rPr lang="en-US" dirty="0"/>
              <a:t> lineage development is disrupted due to somatic mutations, which leads to cancerous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technique analyzes the link between genetic mutations and cellular identities, which will help unravel the underlying programs that enable clonal expansions and evolution in cancer.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Specifically, they profiled ~38,000 CD34+ bone marrow cells from patients with CALR-mutated myeloproliferative neoplasms </a:t>
            </a:r>
            <a:r>
              <a:rPr lang="en-US" sz="1200" kern="1200" dirty="0">
                <a:solidFill>
                  <a:schemeClr val="tx1"/>
                </a:solidFill>
                <a:effectLst/>
                <a:latin typeface="+mn-lt"/>
                <a:ea typeface="+mn-ea"/>
                <a:cs typeface="+mn-cs"/>
              </a:rPr>
              <a:t>from five patients. [THE FIGURE IN THE SLIDE] Notably, mutated cells did not form novel independent clusters, which confirms that </a:t>
            </a:r>
            <a:r>
              <a:rPr lang="en-US" sz="1200" kern="1200" dirty="0" err="1">
                <a:solidFill>
                  <a:schemeClr val="tx1"/>
                </a:solidFill>
                <a:effectLst/>
                <a:latin typeface="+mn-lt"/>
                <a:ea typeface="+mn-ea"/>
                <a:cs typeface="+mn-cs"/>
              </a:rPr>
              <a:t>scRNA-seq</a:t>
            </a:r>
            <a:r>
              <a:rPr lang="en-US" sz="1200" kern="1200" dirty="0">
                <a:solidFill>
                  <a:schemeClr val="tx1"/>
                </a:solidFill>
                <a:effectLst/>
                <a:latin typeface="+mn-lt"/>
                <a:ea typeface="+mn-ea"/>
                <a:cs typeface="+mn-cs"/>
              </a:rPr>
              <a:t> alone cannot distinguish mutant from wild-type cells and demonstrates that CALR mutations in essential </a:t>
            </a:r>
            <a:r>
              <a:rPr lang="en-US" sz="1200" kern="1200" dirty="0" err="1">
                <a:solidFill>
                  <a:schemeClr val="tx1"/>
                </a:solidFill>
                <a:effectLst/>
                <a:latin typeface="+mn-lt"/>
                <a:ea typeface="+mn-ea"/>
                <a:cs typeface="+mn-cs"/>
              </a:rPr>
              <a:t>thrombocythaemia</a:t>
            </a:r>
            <a:r>
              <a:rPr lang="en-US" sz="1200" kern="1200" dirty="0">
                <a:solidFill>
                  <a:schemeClr val="tx1"/>
                </a:solidFill>
                <a:effectLst/>
                <a:latin typeface="+mn-lt"/>
                <a:ea typeface="+mn-ea"/>
                <a:cs typeface="+mn-cs"/>
              </a:rPr>
              <a:t> affect the entire </a:t>
            </a:r>
            <a:r>
              <a:rPr lang="en-US" sz="1200" kern="1200" dirty="0" err="1">
                <a:solidFill>
                  <a:schemeClr val="tx1"/>
                </a:solidFill>
                <a:effectLst/>
                <a:latin typeface="+mn-lt"/>
                <a:ea typeface="+mn-ea"/>
                <a:cs typeface="+mn-cs"/>
              </a:rPr>
              <a:t>haematopoietic</a:t>
            </a:r>
            <a:r>
              <a:rPr lang="en-US" sz="1200" kern="1200" dirty="0">
                <a:solidFill>
                  <a:schemeClr val="tx1"/>
                </a:solidFill>
                <a:effectLst/>
                <a:latin typeface="+mn-lt"/>
                <a:ea typeface="+mn-ea"/>
                <a:cs typeface="+mn-cs"/>
              </a:rPr>
              <a:t> differentiation hierarchy.</a:t>
            </a:r>
          </a:p>
          <a:p>
            <a:endParaRPr lang="en-US" dirty="0"/>
          </a:p>
          <a:p>
            <a:r>
              <a:rPr lang="en-US" sz="1200" kern="1200" dirty="0">
                <a:solidFill>
                  <a:schemeClr val="tx1"/>
                </a:solidFill>
                <a:effectLst/>
                <a:latin typeface="+mn-lt"/>
                <a:ea typeface="+mn-ea"/>
                <a:cs typeface="+mn-cs"/>
              </a:rPr>
              <a:t>HSPC: Hematopoietic stem and progenitor cells; E/B/M, eosinophil, basophil and mast cell progenitors; EP, erythroid</a:t>
            </a:r>
          </a:p>
          <a:p>
            <a:r>
              <a:rPr lang="en-US" sz="1200" kern="1200" dirty="0">
                <a:solidFill>
                  <a:schemeClr val="tx1"/>
                </a:solidFill>
                <a:effectLst/>
                <a:latin typeface="+mn-lt"/>
                <a:ea typeface="+mn-ea"/>
                <a:cs typeface="+mn-cs"/>
              </a:rPr>
              <a:t>progenitors; IMP, immature myeloid progenitors; M/D, monocyte–dendritic</a:t>
            </a:r>
          </a:p>
          <a:p>
            <a:r>
              <a:rPr lang="en-US" sz="1200" kern="1200" dirty="0">
                <a:solidFill>
                  <a:schemeClr val="tx1"/>
                </a:solidFill>
                <a:effectLst/>
                <a:latin typeface="+mn-lt"/>
                <a:ea typeface="+mn-ea"/>
                <a:cs typeface="+mn-cs"/>
              </a:rPr>
              <a:t>cell progenitors; MEP, megakaryocytic–erythroid progenitors; </a:t>
            </a:r>
            <a:r>
              <a:rPr lang="en-US" sz="1200" kern="1200" dirty="0" err="1">
                <a:solidFill>
                  <a:schemeClr val="tx1"/>
                </a:solidFill>
                <a:effectLst/>
                <a:latin typeface="+mn-lt"/>
                <a:ea typeface="+mn-ea"/>
                <a:cs typeface="+mn-cs"/>
              </a:rPr>
              <a:t>MkP</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megakaryocytic progenitors; NP, neutrophil progenitors; </a:t>
            </a:r>
            <a:r>
              <a:rPr lang="en-US" sz="1200" kern="1200" dirty="0" err="1">
                <a:solidFill>
                  <a:schemeClr val="tx1"/>
                </a:solidFill>
                <a:effectLst/>
                <a:latin typeface="+mn-lt"/>
                <a:ea typeface="+mn-ea"/>
                <a:cs typeface="+mn-cs"/>
              </a:rPr>
              <a:t>PreB</a:t>
            </a:r>
            <a:r>
              <a:rPr lang="en-US" sz="1200" kern="1200" dirty="0">
                <a:solidFill>
                  <a:schemeClr val="tx1"/>
                </a:solidFill>
                <a:effectLst/>
                <a:latin typeface="+mn-lt"/>
                <a:ea typeface="+mn-ea"/>
                <a:cs typeface="+mn-cs"/>
              </a:rPr>
              <a:t>, precursor B</a:t>
            </a:r>
          </a:p>
          <a:p>
            <a:r>
              <a:rPr lang="en-US" sz="1200" kern="1200" dirty="0">
                <a:solidFill>
                  <a:schemeClr val="tx1"/>
                </a:solidFill>
                <a:effectLst/>
                <a:latin typeface="+mn-lt"/>
                <a:ea typeface="+mn-ea"/>
                <a:cs typeface="+mn-cs"/>
              </a:rPr>
              <a:t>cells; NA, not assignable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sng" kern="1200" dirty="0">
              <a:solidFill>
                <a:schemeClr val="tx1"/>
              </a:solidFill>
              <a:effectLst/>
              <a:latin typeface="+mn-lt"/>
              <a:ea typeface="+mn-ea"/>
              <a:cs typeface="+mn-cs"/>
              <a:hlinkClick r:id="rId3"/>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0F910C5-0C82-E243-B066-E14A50A7F919}" type="slidenum">
              <a:rPr lang="en-US" smtClean="0"/>
              <a:t>12</a:t>
            </a:fld>
            <a:endParaRPr lang="en-US"/>
          </a:p>
        </p:txBody>
      </p:sp>
    </p:spTree>
    <p:extLst>
      <p:ext uri="{BB962C8B-B14F-4D97-AF65-F5344CB8AC3E}">
        <p14:creationId xmlns:p14="http://schemas.microsoft.com/office/powerpoint/2010/main" val="3877003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pseudotime</a:t>
            </a:r>
            <a:r>
              <a:rPr lang="en-US" dirty="0"/>
              <a:t> and genotyping progenitor clusters, they measured an increase of the mutation that is propagated in lineage progenitors in a higher frequency than in the HSPC (hematopoietic stem cell and progenitor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use of high-throughput single-cell genotypic and transcriptomic data underscored the dependency of somatic mutations on cell identity in human </a:t>
            </a:r>
            <a:r>
              <a:rPr lang="en-US" dirty="0" err="1"/>
              <a:t>haematopoiesis</a:t>
            </a:r>
            <a:r>
              <a:rPr lang="en-US" dirty="0"/>
              <a:t>, and enabled them to superimpose the native differentiation tree with a tree corrupted by somatic mutations. </a:t>
            </a:r>
          </a:p>
        </p:txBody>
      </p:sp>
      <p:sp>
        <p:nvSpPr>
          <p:cNvPr id="4" name="Slide Number Placeholder 3"/>
          <p:cNvSpPr>
            <a:spLocks noGrp="1"/>
          </p:cNvSpPr>
          <p:nvPr>
            <p:ph type="sldNum" sz="quarter" idx="5"/>
          </p:nvPr>
        </p:nvSpPr>
        <p:spPr/>
        <p:txBody>
          <a:bodyPr/>
          <a:lstStyle/>
          <a:p>
            <a:fld id="{20F910C5-0C82-E243-B066-E14A50A7F919}" type="slidenum">
              <a:rPr lang="en-US" smtClean="0"/>
              <a:t>13</a:t>
            </a:fld>
            <a:endParaRPr lang="en-US"/>
          </a:p>
        </p:txBody>
      </p:sp>
    </p:spTree>
    <p:extLst>
      <p:ext uri="{BB962C8B-B14F-4D97-AF65-F5344CB8AC3E}">
        <p14:creationId xmlns:p14="http://schemas.microsoft.com/office/powerpoint/2010/main" val="1903099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unique  method combined three modes of data: RNA, chromatin availability and methylation. Fan Guo’s group at Sichuan University in China developed a single-cell multi-omics sequencing technology (single-cell COOL-</a:t>
            </a:r>
            <a:r>
              <a:rPr lang="en-US" sz="1200" b="0" i="0" kern="1200" dirty="0" err="1">
                <a:solidFill>
                  <a:schemeClr val="tx1"/>
                </a:solidFill>
                <a:effectLst/>
                <a:latin typeface="+mn-lt"/>
                <a:ea typeface="+mn-ea"/>
                <a:cs typeface="+mn-cs"/>
              </a:rPr>
              <a:t>seq</a:t>
            </a:r>
            <a:r>
              <a:rPr lang="en-US" sz="1200" b="0" i="0" kern="1200" dirty="0">
                <a:solidFill>
                  <a:schemeClr val="tx1"/>
                </a:solidFill>
                <a:effectLst/>
                <a:latin typeface="+mn-lt"/>
                <a:ea typeface="+mn-ea"/>
                <a:cs typeface="+mn-cs"/>
              </a:rPr>
              <a:t>) that can analyze the chromatin state/nucleosome positioning, DNA methylation, copy number variation and ploidy simultaneously from the same individual mammalian cell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used this method to understand the molecular landscape of growing mouse oocytes. Mature oocytes of mammals have the ability to reprogram sperm and somatic nuclei to produce new offspring or cloned individuals. During the maturation of mammalian oocytes, its epigenetic modification (such as DNA methylation) and chromatin status also change dramatically. However, the relationship between chromatin remodeling characteristics and DNA methylation and chromatin status in this process is not very clear.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Single-cell analysis of both chromatin accessibility and DNA methylation in growing mouse oocytes. </a:t>
            </a: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A diagram of the number and diameters of growing oocytes used at each stage. The lower panel shows the mean of chromatin accessibility (GCH methylation level), DNA methylation (WCG methylation level) and the abundance of transcripts at each stage.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process of oocytes growth and maturation, single oocytes undergoes drastic changes in chromatin state before and after the initiation of growth, and the transcription group also go through significant changes accordingly; however, the overall DNA methylation level of the genome is still below 5% before and after the initiation of oocytes growth, and there is no significant increase (figure below),which suggested that non-growing oocytes have unique gene ex-x-pression and chromatin accessibility.</a:t>
            </a:r>
            <a:endParaRPr lang="en-US" dirty="0"/>
          </a:p>
        </p:txBody>
      </p:sp>
      <p:sp>
        <p:nvSpPr>
          <p:cNvPr id="4" name="Slide Number Placeholder 3"/>
          <p:cNvSpPr>
            <a:spLocks noGrp="1"/>
          </p:cNvSpPr>
          <p:nvPr>
            <p:ph type="sldNum" sz="quarter" idx="5"/>
          </p:nvPr>
        </p:nvSpPr>
        <p:spPr/>
        <p:txBody>
          <a:bodyPr/>
          <a:lstStyle/>
          <a:p>
            <a:fld id="{20F910C5-0C82-E243-B066-E14A50A7F919}" type="slidenum">
              <a:rPr lang="en-US" smtClean="0"/>
              <a:t>14</a:t>
            </a:fld>
            <a:endParaRPr lang="en-US"/>
          </a:p>
        </p:txBody>
      </p:sp>
    </p:spTree>
    <p:extLst>
      <p:ext uri="{BB962C8B-B14F-4D97-AF65-F5344CB8AC3E}">
        <p14:creationId xmlns:p14="http://schemas.microsoft.com/office/powerpoint/2010/main" val="239953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Advances in single-cell epigenome sequencing technologies, which can detect chromatin modifications or structures at single-cell resolution, have greatly facilitated our exploration of the epigenetic heterogeneity of cell populations. However,</a:t>
            </a:r>
            <a:r>
              <a:rPr lang="en-US" sz="1200" b="0" i="0" u="none" strike="noStrike" kern="1200" dirty="0">
                <a:solidFill>
                  <a:schemeClr val="tx1"/>
                </a:solidFill>
                <a:effectLst/>
                <a:latin typeface="+mn-lt"/>
                <a:ea typeface="+mn-ea"/>
                <a:cs typeface="+mn-cs"/>
              </a:rPr>
              <a:t>  in general, methylome and chromatin accessibility data are generally far less predictive of cellular </a:t>
            </a:r>
            <a:r>
              <a:rPr lang="en-US" sz="1200" b="0" i="0" u="none" strike="noStrike" kern="1200" dirty="0" err="1">
                <a:solidFill>
                  <a:schemeClr val="tx1"/>
                </a:solidFill>
                <a:effectLst/>
                <a:latin typeface="+mn-lt"/>
                <a:ea typeface="+mn-ea"/>
                <a:cs typeface="+mn-cs"/>
              </a:rPr>
              <a:t>behaviour</a:t>
            </a:r>
            <a:r>
              <a:rPr lang="en-US" sz="1200" b="0" i="0" u="none" strike="noStrike" kern="1200" dirty="0">
                <a:solidFill>
                  <a:schemeClr val="tx1"/>
                </a:solidFill>
                <a:effectLst/>
                <a:latin typeface="+mn-lt"/>
                <a:ea typeface="+mn-ea"/>
                <a:cs typeface="+mn-cs"/>
              </a:rPr>
              <a:t> than transcriptome but are complementary to it.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a:t>
            </a:r>
            <a:endParaRPr lang="en-US" dirty="0"/>
          </a:p>
        </p:txBody>
      </p:sp>
      <p:sp>
        <p:nvSpPr>
          <p:cNvPr id="4" name="Slide Number Placeholder 3"/>
          <p:cNvSpPr>
            <a:spLocks noGrp="1"/>
          </p:cNvSpPr>
          <p:nvPr>
            <p:ph type="sldNum" sz="quarter" idx="5"/>
          </p:nvPr>
        </p:nvSpPr>
        <p:spPr/>
        <p:txBody>
          <a:bodyPr/>
          <a:lstStyle/>
          <a:p>
            <a:fld id="{20F910C5-0C82-E243-B066-E14A50A7F919}" type="slidenum">
              <a:rPr lang="en-US" smtClean="0"/>
              <a:t>15</a:t>
            </a:fld>
            <a:endParaRPr lang="en-US"/>
          </a:p>
        </p:txBody>
      </p:sp>
    </p:spTree>
    <p:extLst>
      <p:ext uri="{BB962C8B-B14F-4D97-AF65-F5344CB8AC3E}">
        <p14:creationId xmlns:p14="http://schemas.microsoft.com/office/powerpoint/2010/main" val="1066286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Single cell triple-omics profiling of mouse gastrulation.</a:t>
            </a:r>
            <a:r>
              <a:rPr lang="en-US" sz="1200" b="0" i="0" kern="1200" dirty="0">
                <a:solidFill>
                  <a:schemeClr val="tx1"/>
                </a:solidFill>
                <a:effectLst/>
                <a:latin typeface="+mn-lt"/>
                <a:ea typeface="+mn-ea"/>
                <a:cs typeface="+mn-cs"/>
              </a:rPr>
              <a:t>(a)Schematic of the developing mouse embryo, with stages and lineages </a:t>
            </a:r>
            <a:r>
              <a:rPr lang="en-US" sz="1200" b="0" i="0" kern="1200" dirty="0" err="1">
                <a:solidFill>
                  <a:schemeClr val="tx1"/>
                </a:solidFill>
                <a:effectLst/>
                <a:latin typeface="+mn-lt"/>
                <a:ea typeface="+mn-ea"/>
                <a:cs typeface="+mn-cs"/>
              </a:rPr>
              <a:t>analysed</a:t>
            </a:r>
            <a:r>
              <a:rPr lang="en-US" sz="1200" b="0" i="0" kern="1200" dirty="0">
                <a:solidFill>
                  <a:schemeClr val="tx1"/>
                </a:solidFill>
                <a:effectLst/>
                <a:latin typeface="+mn-lt"/>
                <a:ea typeface="+mn-ea"/>
                <a:cs typeface="+mn-cs"/>
              </a:rPr>
              <a:t> annotated. (b)Factor analysis projection of RNA expression data. (c)Factor analysis projection of DNA methylation data, quantified using non-overlapping 5kb windows along the genome. (d)Factor analysis projection of chromatin accessibility data, quantified using non-overlapping 100bp windows along the genome. All three molecular layers distinguish developmental stage.</a:t>
            </a:r>
            <a:br>
              <a:rPr lang="en-US" dirty="0"/>
            </a:br>
            <a:endParaRPr lang="en-US" dirty="0"/>
          </a:p>
        </p:txBody>
      </p:sp>
      <p:sp>
        <p:nvSpPr>
          <p:cNvPr id="4" name="Slide Number Placeholder 3"/>
          <p:cNvSpPr>
            <a:spLocks noGrp="1"/>
          </p:cNvSpPr>
          <p:nvPr>
            <p:ph type="sldNum" sz="quarter" idx="5"/>
          </p:nvPr>
        </p:nvSpPr>
        <p:spPr/>
        <p:txBody>
          <a:bodyPr/>
          <a:lstStyle/>
          <a:p>
            <a:fld id="{20F910C5-0C82-E243-B066-E14A50A7F919}" type="slidenum">
              <a:rPr lang="en-US" smtClean="0"/>
              <a:t>16</a:t>
            </a:fld>
            <a:endParaRPr lang="en-US"/>
          </a:p>
        </p:txBody>
      </p:sp>
    </p:spTree>
    <p:extLst>
      <p:ext uri="{BB962C8B-B14F-4D97-AF65-F5344CB8AC3E}">
        <p14:creationId xmlns:p14="http://schemas.microsoft.com/office/powerpoint/2010/main" val="2931341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Single cell triple-omics profiling of mouse gastrulation.</a:t>
            </a:r>
            <a:r>
              <a:rPr lang="en-US" sz="1200" b="0" i="0" kern="1200" dirty="0">
                <a:solidFill>
                  <a:schemeClr val="tx1"/>
                </a:solidFill>
                <a:effectLst/>
                <a:latin typeface="+mn-lt"/>
                <a:ea typeface="+mn-ea"/>
                <a:cs typeface="+mn-cs"/>
              </a:rPr>
              <a:t>( (e)Heatmap of DNA methylation levels (%) per stage and genomic context. (f)Heatmap of chromatin accessibility levels (%) per stage and genomic context. (</a:t>
            </a:r>
            <a:r>
              <a:rPr lang="en-US" sz="1200" b="0" i="0" kern="1200" dirty="0" err="1">
                <a:solidFill>
                  <a:schemeClr val="tx1"/>
                </a:solidFill>
                <a:effectLst/>
                <a:latin typeface="+mn-lt"/>
                <a:ea typeface="+mn-ea"/>
                <a:cs typeface="+mn-cs"/>
              </a:rPr>
              <a:t>g,h</a:t>
            </a:r>
            <a:r>
              <a:rPr lang="en-US" sz="1200" b="0" i="0" kern="1200" dirty="0">
                <a:solidFill>
                  <a:schemeClr val="tx1"/>
                </a:solidFill>
                <a:effectLst/>
                <a:latin typeface="+mn-lt"/>
                <a:ea typeface="+mn-ea"/>
                <a:cs typeface="+mn-cs"/>
              </a:rPr>
              <a:t>) DNA methylation (red) and chromatin accessibility (blue) profiles of (g) CGI promoters and (h) non-CGI promoters. Shown are genome-wide profiles, calculated using running averages of DNA methylation (red) and the chromatin accessibility (blue) (consecutive non-overlapping 50bp windows) across all cells within a stage.</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Exit from pluripotency is associated with a global repressive epigenetic landscape, driven by a sharp gain of DNA methylation and a gradual decrease of chromatin accessibility.</a:t>
            </a:r>
          </a:p>
          <a:p>
            <a:pPr fontAlgn="base"/>
            <a:r>
              <a:rPr lang="en-US" sz="1200" b="0" i="0" kern="1200" dirty="0">
                <a:solidFill>
                  <a:schemeClr val="tx1"/>
                </a:solidFill>
                <a:effectLst/>
                <a:latin typeface="+mn-lt"/>
                <a:ea typeface="+mn-ea"/>
                <a:cs typeface="+mn-cs"/>
              </a:rPr>
              <a:t>DNA methylation and chromatin accessibility changes in enhancers, but not in promoters, are associated with germ layer formation.</a:t>
            </a:r>
          </a:p>
          <a:p>
            <a:br>
              <a:rPr lang="en-US" dirty="0"/>
            </a:br>
            <a:endParaRPr lang="en-US" dirty="0"/>
          </a:p>
        </p:txBody>
      </p:sp>
      <p:sp>
        <p:nvSpPr>
          <p:cNvPr id="4" name="Slide Number Placeholder 3"/>
          <p:cNvSpPr>
            <a:spLocks noGrp="1"/>
          </p:cNvSpPr>
          <p:nvPr>
            <p:ph type="sldNum" sz="quarter" idx="5"/>
          </p:nvPr>
        </p:nvSpPr>
        <p:spPr/>
        <p:txBody>
          <a:bodyPr/>
          <a:lstStyle/>
          <a:p>
            <a:fld id="{20F910C5-0C82-E243-B066-E14A50A7F919}" type="slidenum">
              <a:rPr lang="en-US" smtClean="0"/>
              <a:t>17</a:t>
            </a:fld>
            <a:endParaRPr lang="en-US"/>
          </a:p>
        </p:txBody>
      </p:sp>
    </p:spTree>
    <p:extLst>
      <p:ext uri="{BB962C8B-B14F-4D97-AF65-F5344CB8AC3E}">
        <p14:creationId xmlns:p14="http://schemas.microsoft.com/office/powerpoint/2010/main" val="693906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traditional FISH (fluorescent in situ hybridization) </a:t>
            </a:r>
          </a:p>
          <a:p>
            <a:endParaRPr lang="en-US" dirty="0"/>
          </a:p>
          <a:p>
            <a:r>
              <a:rPr lang="en-US" sz="1200" kern="1200" dirty="0">
                <a:solidFill>
                  <a:schemeClr val="tx1"/>
                </a:solidFill>
                <a:effectLst/>
                <a:latin typeface="+mn-lt"/>
                <a:ea typeface="+mn-ea"/>
                <a:cs typeface="+mn-cs"/>
              </a:rPr>
              <a:t>Figure 1 Overall goal of the project and cell type prediction in </a:t>
            </a:r>
            <a:r>
              <a:rPr lang="en-US" sz="1200" kern="1200" dirty="0" err="1">
                <a:solidFill>
                  <a:schemeClr val="tx1"/>
                </a:solidFill>
                <a:effectLst/>
                <a:latin typeface="+mn-lt"/>
                <a:ea typeface="+mn-ea"/>
                <a:cs typeface="+mn-cs"/>
              </a:rPr>
              <a:t>seqFISH</a:t>
            </a:r>
            <a:r>
              <a:rPr lang="en-US" sz="1200" kern="1200" dirty="0">
                <a:solidFill>
                  <a:schemeClr val="tx1"/>
                </a:solidFill>
                <a:effectLst/>
                <a:latin typeface="+mn-lt"/>
                <a:ea typeface="+mn-ea"/>
                <a:cs typeface="+mn-cs"/>
              </a:rPr>
              <a:t> data. (a) Cellular heterogeneity is driven by both cell type (indicated by shape) and environmental factors (indicated by colors). </a:t>
            </a:r>
            <a:r>
              <a:rPr lang="en-US" sz="1200" kern="1200" dirty="0" err="1">
                <a:solidFill>
                  <a:schemeClr val="tx1"/>
                </a:solidFill>
                <a:effectLst/>
                <a:latin typeface="+mn-lt"/>
                <a:ea typeface="+mn-ea"/>
                <a:cs typeface="+mn-cs"/>
              </a:rPr>
              <a:t>scRNAseq</a:t>
            </a:r>
            <a:r>
              <a:rPr lang="en-US" sz="1200" kern="1200" dirty="0">
                <a:solidFill>
                  <a:schemeClr val="tx1"/>
                </a:solidFill>
                <a:effectLst/>
                <a:latin typeface="+mn-lt"/>
                <a:ea typeface="+mn-ea"/>
                <a:cs typeface="+mn-cs"/>
              </a:rPr>
              <a:t>-based studies can only detect cell-type-related variation, as spatial information is lost. (b) Our goal was to decompose the contributions of each factor by developing methods to integrate </a:t>
            </a:r>
            <a:r>
              <a:rPr lang="en-US" sz="1200" kern="1200" dirty="0" err="1">
                <a:solidFill>
                  <a:schemeClr val="tx1"/>
                </a:solidFill>
                <a:effectLst/>
                <a:latin typeface="+mn-lt"/>
                <a:ea typeface="+mn-ea"/>
                <a:cs typeface="+mn-cs"/>
              </a:rPr>
              <a:t>scRNAseq</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seqFISH</a:t>
            </a:r>
            <a:r>
              <a:rPr lang="en-US" sz="1200" kern="1200" dirty="0">
                <a:solidFill>
                  <a:schemeClr val="tx1"/>
                </a:solidFill>
                <a:effectLst/>
                <a:latin typeface="+mn-lt"/>
                <a:ea typeface="+mn-ea"/>
                <a:cs typeface="+mn-cs"/>
              </a:rPr>
              <a:t> data. (c) Prediction results evaluated by the comparison of cell type average expression profile across technologies for eight major cell types. Values represent expression z scores. SVM was tuned for the parameter C, which was set to 1 </a:t>
            </a:r>
            <a:r>
              <a:rPr lang="en-US" sz="1200" kern="1200" dirty="0" err="1">
                <a:solidFill>
                  <a:schemeClr val="tx1"/>
                </a:solidFill>
                <a:effectLst/>
                <a:latin typeface="+mn-lt"/>
                <a:ea typeface="+mn-ea"/>
                <a:cs typeface="+mn-cs"/>
              </a:rPr>
              <a:t>Å</a:t>
            </a:r>
            <a:r>
              <a:rPr lang="en-US" sz="1200" kern="1200" dirty="0">
                <a:solidFill>
                  <a:schemeClr val="tx1"/>
                </a:solidFill>
                <a:effectLst/>
                <a:latin typeface="+mn-lt"/>
                <a:ea typeface="+mn-ea"/>
                <a:cs typeface="+mn-cs"/>
              </a:rPr>
              <a:t>~ 10−5 to optimize the cross-platform cell type to cell type correlations. The major cell types in the </a:t>
            </a:r>
            <a:r>
              <a:rPr lang="en-US" sz="1200" kern="1200" dirty="0" err="1">
                <a:solidFill>
                  <a:schemeClr val="tx1"/>
                </a:solidFill>
                <a:effectLst/>
                <a:latin typeface="+mn-lt"/>
                <a:ea typeface="+mn-ea"/>
                <a:cs typeface="+mn-cs"/>
              </a:rPr>
              <a:t>scRNAseq</a:t>
            </a:r>
            <a:r>
              <a:rPr lang="en-US" sz="1200" kern="1200" dirty="0">
                <a:solidFill>
                  <a:schemeClr val="tx1"/>
                </a:solidFill>
                <a:effectLst/>
                <a:latin typeface="+mn-lt"/>
                <a:ea typeface="+mn-ea"/>
                <a:cs typeface="+mn-cs"/>
              </a:rPr>
              <a:t> data set (Astro, n = 43 cells; Endo, n = 29; GABA-N, n = 761; Glut-N, n = 812; Micro, n = 22; OPC, n = 19; Oligo.1, n = 6; Oligo.2, n = 31) mapped to 97, 11, 556, 859, 22, 8, 21 and 23 cells in the </a:t>
            </a:r>
            <a:r>
              <a:rPr lang="en-US" sz="1200" kern="1200" dirty="0" err="1">
                <a:solidFill>
                  <a:schemeClr val="tx1"/>
                </a:solidFill>
                <a:effectLst/>
                <a:latin typeface="+mn-lt"/>
                <a:ea typeface="+mn-ea"/>
                <a:cs typeface="+mn-cs"/>
              </a:rPr>
              <a:t>seqFISH</a:t>
            </a:r>
            <a:r>
              <a:rPr lang="en-US" sz="1200" kern="1200" dirty="0">
                <a:solidFill>
                  <a:schemeClr val="tx1"/>
                </a:solidFill>
                <a:effectLst/>
                <a:latin typeface="+mn-lt"/>
                <a:ea typeface="+mn-ea"/>
                <a:cs typeface="+mn-cs"/>
              </a:rPr>
              <a:t> data set. (d) Pearson correlation between reference and predicted cell type averages ranged from 0.75 to 0.95. (e) Integration of </a:t>
            </a:r>
            <a:r>
              <a:rPr lang="en-US" sz="1200" kern="1200" dirty="0" err="1">
                <a:solidFill>
                  <a:schemeClr val="tx1"/>
                </a:solidFill>
                <a:effectLst/>
                <a:latin typeface="+mn-lt"/>
                <a:ea typeface="+mn-ea"/>
                <a:cs typeface="+mn-cs"/>
              </a:rPr>
              <a:t>seqFISH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scRNAseq</a:t>
            </a:r>
            <a:r>
              <a:rPr lang="en-US" sz="1200" kern="1200" dirty="0">
                <a:solidFill>
                  <a:schemeClr val="tx1"/>
                </a:solidFill>
                <a:effectLst/>
                <a:latin typeface="+mn-lt"/>
                <a:ea typeface="+mn-ea"/>
                <a:cs typeface="+mn-cs"/>
              </a:rPr>
              <a:t> data (illustrated in b) enabled cell type mapping with spatial information in the adult mouse visual cortex. Each cell type is labeled by a different color. Cell shape information was obtained from segmentation of cells from images (Online Methods). One mouse brain was assayed by </a:t>
            </a:r>
            <a:r>
              <a:rPr lang="en-US" sz="1200" kern="1200" dirty="0" err="1">
                <a:solidFill>
                  <a:schemeClr val="tx1"/>
                </a:solidFill>
                <a:effectLst/>
                <a:latin typeface="+mn-lt"/>
                <a:ea typeface="+mn-ea"/>
                <a:cs typeface="+mn-cs"/>
              </a:rPr>
              <a:t>seqFISH</a:t>
            </a:r>
            <a:r>
              <a:rPr lang="en-US" sz="1200" kern="1200" dirty="0">
                <a:solidFill>
                  <a:schemeClr val="tx1"/>
                </a:solidFill>
                <a:effectLst/>
                <a:latin typeface="+mn-lt"/>
                <a:ea typeface="+mn-ea"/>
                <a:cs typeface="+mn-cs"/>
              </a:rPr>
              <a:t> because of experimental cost.</a:t>
            </a:r>
          </a:p>
          <a:p>
            <a:endParaRPr lang="en-US" dirty="0"/>
          </a:p>
          <a:p>
            <a:pPr rtl="0"/>
            <a:r>
              <a:rPr lang="en-US" sz="1200" b="0" i="0" u="none" strike="noStrike" kern="1200" dirty="0">
                <a:solidFill>
                  <a:schemeClr val="tx1"/>
                </a:solidFill>
                <a:effectLst/>
                <a:latin typeface="+mn-lt"/>
                <a:ea typeface="+mn-ea"/>
                <a:cs typeface="+mn-cs"/>
              </a:rPr>
              <a:t>Spatial and non-spatial single cell transcriptional data for the adult mouse cortex</a:t>
            </a:r>
            <a:endParaRPr lang="en-US" b="0" dirty="0">
              <a:effectLst/>
            </a:endParaRPr>
          </a:p>
          <a:p>
            <a:pPr rtl="0"/>
            <a:r>
              <a:rPr lang="en-US" sz="1200" b="0" i="0" u="none" strike="noStrike" kern="1200" dirty="0" err="1">
                <a:solidFill>
                  <a:schemeClr val="tx1"/>
                </a:solidFill>
                <a:effectLst/>
                <a:latin typeface="+mn-lt"/>
                <a:ea typeface="+mn-ea"/>
                <a:cs typeface="+mn-cs"/>
              </a:rPr>
              <a:t>seqFISH</a:t>
            </a:r>
            <a:r>
              <a:rPr lang="en-US" sz="1200" b="0" i="0" u="none" strike="noStrike" kern="1200" dirty="0">
                <a:solidFill>
                  <a:schemeClr val="tx1"/>
                </a:solidFill>
                <a:effectLst/>
                <a:latin typeface="+mn-lt"/>
                <a:ea typeface="+mn-ea"/>
                <a:cs typeface="+mn-cs"/>
              </a:rPr>
              <a:t> data of 125 genes from Zhu et al 2018</a:t>
            </a:r>
            <a:endParaRPr lang="en-US" b="0" dirty="0">
              <a:effectLst/>
            </a:endParaRPr>
          </a:p>
          <a:p>
            <a:pPr rtl="0"/>
            <a:r>
              <a:rPr lang="en-US" sz="1200" b="0" i="0" u="none" strike="noStrike" kern="1200" dirty="0" err="1">
                <a:solidFill>
                  <a:schemeClr val="tx1"/>
                </a:solidFill>
                <a:effectLst/>
                <a:latin typeface="+mn-lt"/>
                <a:ea typeface="+mn-ea"/>
                <a:cs typeface="+mn-cs"/>
              </a:rPr>
              <a:t>scRNA-seq</a:t>
            </a:r>
            <a:r>
              <a:rPr lang="en-US" sz="1200" b="0" i="0" u="none" strike="noStrike" kern="1200" dirty="0">
                <a:solidFill>
                  <a:schemeClr val="tx1"/>
                </a:solidFill>
                <a:effectLst/>
                <a:latin typeface="+mn-lt"/>
                <a:ea typeface="+mn-ea"/>
                <a:cs typeface="+mn-cs"/>
              </a:rPr>
              <a:t> data for ~1,600 cells from </a:t>
            </a:r>
            <a:r>
              <a:rPr lang="en-US" sz="1200" b="0" i="0" u="none" strike="noStrike" kern="1200" dirty="0" err="1">
                <a:solidFill>
                  <a:schemeClr val="tx1"/>
                </a:solidFill>
                <a:effectLst/>
                <a:latin typeface="+mn-lt"/>
                <a:ea typeface="+mn-ea"/>
                <a:cs typeface="+mn-cs"/>
              </a:rPr>
              <a:t>Tasic</a:t>
            </a:r>
            <a:r>
              <a:rPr lang="en-US" sz="1200" b="0" i="0" u="none" strike="noStrike" kern="1200" dirty="0">
                <a:solidFill>
                  <a:schemeClr val="tx1"/>
                </a:solidFill>
                <a:effectLst/>
                <a:latin typeface="+mn-lt"/>
                <a:ea typeface="+mn-ea"/>
                <a:cs typeface="+mn-cs"/>
              </a:rPr>
              <a:t> et al.</a:t>
            </a:r>
            <a:endParaRPr lang="en-US" b="0" dirty="0">
              <a:effectLst/>
            </a:endParaRPr>
          </a:p>
          <a:p>
            <a:pPr rtl="0"/>
            <a:r>
              <a:rPr lang="en-US" sz="1200" b="0" i="0" u="none" strike="noStrike" kern="1200" dirty="0">
                <a:solidFill>
                  <a:schemeClr val="tx1"/>
                </a:solidFill>
                <a:effectLst/>
                <a:latin typeface="+mn-lt"/>
                <a:ea typeface="+mn-ea"/>
                <a:cs typeface="+mn-cs"/>
              </a:rPr>
              <a:t>Combined data enable cell type mapping with spatial information of non-spatial, high-resolution transcriptional data</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20F910C5-0C82-E243-B066-E14A50A7F919}" type="slidenum">
              <a:rPr lang="en-US" smtClean="0"/>
              <a:t>18</a:t>
            </a:fld>
            <a:endParaRPr lang="en-US"/>
          </a:p>
        </p:txBody>
      </p:sp>
    </p:spTree>
    <p:extLst>
      <p:ext uri="{BB962C8B-B14F-4D97-AF65-F5344CB8AC3E}">
        <p14:creationId xmlns:p14="http://schemas.microsoft.com/office/powerpoint/2010/main" val="1618514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F910C5-0C82-E243-B066-E14A50A7F919}" type="slidenum">
              <a:rPr lang="en-US" smtClean="0"/>
              <a:t>2</a:t>
            </a:fld>
            <a:endParaRPr lang="en-US"/>
          </a:p>
        </p:txBody>
      </p:sp>
    </p:spTree>
    <p:extLst>
      <p:ext uri="{BB962C8B-B14F-4D97-AF65-F5344CB8AC3E}">
        <p14:creationId xmlns:p14="http://schemas.microsoft.com/office/powerpoint/2010/main" val="653310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Tumors develop many biological hallmarks, to name just a few..</a:t>
            </a:r>
          </a:p>
          <a:p>
            <a:pPr lvl="1"/>
            <a:r>
              <a:rPr lang="en-US" dirty="0"/>
              <a:t>Resistance to cell death</a:t>
            </a:r>
          </a:p>
          <a:p>
            <a:pPr lvl="1"/>
            <a:r>
              <a:rPr lang="en-US" dirty="0"/>
              <a:t>Inflammation</a:t>
            </a:r>
          </a:p>
          <a:p>
            <a:pPr lvl="1"/>
            <a:r>
              <a:rPr lang="en-US" dirty="0"/>
              <a:t>Avoidant immune detection</a:t>
            </a:r>
          </a:p>
          <a:p>
            <a:pPr lvl="1"/>
            <a:r>
              <a:rPr lang="en-US" dirty="0"/>
              <a:t>Resistance to treatment</a:t>
            </a:r>
          </a:p>
          <a:p>
            <a:endParaRPr lang="en-US" dirty="0"/>
          </a:p>
          <a:p>
            <a:r>
              <a:rPr lang="en-US" dirty="0"/>
              <a:t>Historically studied as clonal population… but</a:t>
            </a:r>
            <a:r>
              <a:rPr lang="en-US" b="1" dirty="0"/>
              <a:t>,..[CLICK FOR ANIMATION] </a:t>
            </a:r>
            <a:r>
              <a:rPr lang="en-US" dirty="0"/>
              <a:t>tumors are not clonal homogeneous cell aggregates. Tumors are heterogeneous.</a:t>
            </a:r>
          </a:p>
          <a:p>
            <a:pPr lvl="1"/>
            <a:r>
              <a:rPr lang="en-US" dirty="0"/>
              <a:t>Divide labor in the aggregate, instead of all cells developing all cancer hallmarks, signatures are divided in the population.  </a:t>
            </a:r>
            <a:endParaRPr lang="en-US" b="1" dirty="0"/>
          </a:p>
          <a:p>
            <a:endParaRPr lang="en-US" dirty="0"/>
          </a:p>
        </p:txBody>
      </p:sp>
      <p:sp>
        <p:nvSpPr>
          <p:cNvPr id="4" name="Slide Number Placeholder 3"/>
          <p:cNvSpPr>
            <a:spLocks noGrp="1"/>
          </p:cNvSpPr>
          <p:nvPr>
            <p:ph type="sldNum" sz="quarter" idx="5"/>
          </p:nvPr>
        </p:nvSpPr>
        <p:spPr/>
        <p:txBody>
          <a:bodyPr/>
          <a:lstStyle/>
          <a:p>
            <a:fld id="{20F910C5-0C82-E243-B066-E14A50A7F919}" type="slidenum">
              <a:rPr lang="en-US" smtClean="0"/>
              <a:t>3</a:t>
            </a:fld>
            <a:endParaRPr lang="en-US"/>
          </a:p>
        </p:txBody>
      </p:sp>
    </p:spTree>
    <p:extLst>
      <p:ext uri="{BB962C8B-B14F-4D97-AF65-F5344CB8AC3E}">
        <p14:creationId xmlns:p14="http://schemas.microsoft.com/office/powerpoint/2010/main" val="2777795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 (point mutations, copy number variants)</a:t>
            </a:r>
          </a:p>
          <a:p>
            <a:r>
              <a:rPr lang="en-US" dirty="0"/>
              <a:t>RNA (transcriptome, post-transcript splicing)</a:t>
            </a:r>
          </a:p>
          <a:p>
            <a:r>
              <a:rPr lang="en-US" dirty="0"/>
              <a:t>Protein (cell surface markers, enzymatic activity)</a:t>
            </a:r>
          </a:p>
          <a:p>
            <a:r>
              <a:rPr lang="en-US" dirty="0"/>
              <a:t>Regulatory (epigenetic marks, chromatin availability)</a:t>
            </a:r>
          </a:p>
          <a:p>
            <a:r>
              <a:rPr lang="en-US" dirty="0"/>
              <a:t>Spatial information (location in context to whole tissue)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Strategies for multi-omics profiling of single cells. Three major types of molecules relating to biological central dogma (Top). Single cell genomics methods profiling the genome, epigenome, transcriptome, and proteome are shown by different shapes with variable colors (Middle). Single cell multi-omics methods are built by combining different single cell sequencing methods to simultaneously profile multiple types of molecules of a single cell genome wide (Bottom). For example, G&amp;T-</a:t>
            </a:r>
            <a:r>
              <a:rPr lang="en-US" sz="1200" b="0" i="0" kern="1200" dirty="0" err="1">
                <a:solidFill>
                  <a:schemeClr val="tx1"/>
                </a:solidFill>
                <a:effectLst/>
                <a:latin typeface="+mn-lt"/>
                <a:ea typeface="+mn-ea"/>
                <a:cs typeface="+mn-cs"/>
              </a:rPr>
              <a:t>seq</a:t>
            </a:r>
            <a:r>
              <a:rPr lang="en-US" sz="1200" b="0" i="0" kern="1200" dirty="0">
                <a:solidFill>
                  <a:schemeClr val="tx1"/>
                </a:solidFill>
                <a:effectLst/>
                <a:latin typeface="+mn-lt"/>
                <a:ea typeface="+mn-ea"/>
                <a:cs typeface="+mn-cs"/>
              </a:rPr>
              <a:t> was built by combining genome (orange) and transcriptome (yellow) to simultaneously detect DNA and RNA of the same cell genome wide. </a:t>
            </a:r>
          </a:p>
          <a:p>
            <a:r>
              <a:rPr lang="en-US" sz="1200" b="0" i="0" kern="1200" dirty="0">
                <a:solidFill>
                  <a:schemeClr val="tx1"/>
                </a:solidFill>
                <a:effectLst/>
                <a:latin typeface="+mn-lt"/>
                <a:ea typeface="+mn-ea"/>
                <a:cs typeface="+mn-cs"/>
              </a:rPr>
              <a:t>Source publication</a:t>
            </a:r>
          </a:p>
          <a:p>
            <a:endParaRPr lang="en-US" dirty="0"/>
          </a:p>
        </p:txBody>
      </p:sp>
      <p:sp>
        <p:nvSpPr>
          <p:cNvPr id="4" name="Slide Number Placeholder 3"/>
          <p:cNvSpPr>
            <a:spLocks noGrp="1"/>
          </p:cNvSpPr>
          <p:nvPr>
            <p:ph type="sldNum" sz="quarter" idx="5"/>
          </p:nvPr>
        </p:nvSpPr>
        <p:spPr/>
        <p:txBody>
          <a:bodyPr/>
          <a:lstStyle/>
          <a:p>
            <a:fld id="{20F910C5-0C82-E243-B066-E14A50A7F919}" type="slidenum">
              <a:rPr lang="en-US" smtClean="0"/>
              <a:t>4</a:t>
            </a:fld>
            <a:endParaRPr lang="en-US"/>
          </a:p>
        </p:txBody>
      </p:sp>
    </p:spTree>
    <p:extLst>
      <p:ext uri="{BB962C8B-B14F-4D97-AF65-F5344CB8AC3E}">
        <p14:creationId xmlns:p14="http://schemas.microsoft.com/office/powerpoint/2010/main" val="2785342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last years, single cell RNA-</a:t>
            </a:r>
            <a:r>
              <a:rPr lang="en-US" dirty="0" err="1"/>
              <a:t>seq</a:t>
            </a:r>
            <a:r>
              <a:rPr lang="en-US" dirty="0"/>
              <a:t> technologies have grown exponentially. Researchers and engineers in immunology, stem cell biology, and cancer biology have embraced pioneering single cell technologies, and as a result, have revolutionized single cell genomics.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ANIMATION: </a:t>
            </a:r>
            <a:r>
              <a:rPr lang="en-US" dirty="0"/>
              <a:t>on click, blue dot appears over drop-</a:t>
            </a:r>
            <a:r>
              <a:rPr lang="en-US" dirty="0" err="1"/>
              <a:t>seq</a:t>
            </a:r>
            <a:r>
              <a:rPr lang="en-US" dirty="0"/>
              <a:t> to highlight where it is, and could use to transition to next slide about Drop-</a:t>
            </a:r>
            <a:r>
              <a:rPr lang="en-US" dirty="0" err="1"/>
              <a:t>seq</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b="0" i="0" kern="1200" dirty="0">
                <a:solidFill>
                  <a:schemeClr val="tx1"/>
                </a:solidFill>
                <a:effectLst/>
                <a:latin typeface="+mn-lt"/>
                <a:ea typeface="+mn-ea"/>
                <a:cs typeface="+mn-cs"/>
              </a:rPr>
              <a:t>Figure 1: Scaling of </a:t>
            </a:r>
            <a:r>
              <a:rPr lang="en-US" sz="1200" b="0" i="0" kern="1200" dirty="0" err="1">
                <a:solidFill>
                  <a:schemeClr val="tx1"/>
                </a:solidFill>
                <a:effectLst/>
                <a:latin typeface="+mn-lt"/>
                <a:ea typeface="+mn-ea"/>
                <a:cs typeface="+mn-cs"/>
              </a:rPr>
              <a:t>scRNA-seq</a:t>
            </a:r>
            <a:r>
              <a:rPr lang="en-US" sz="1200" b="0" i="0" kern="1200" dirty="0">
                <a:solidFill>
                  <a:schemeClr val="tx1"/>
                </a:solidFill>
                <a:effectLst/>
                <a:latin typeface="+mn-lt"/>
                <a:ea typeface="+mn-ea"/>
                <a:cs typeface="+mn-cs"/>
              </a:rPr>
              <a:t> experiments </a:t>
            </a:r>
            <a:r>
              <a:rPr lang="en-US" sz="1200" b="1" i="0" kern="1200" dirty="0">
                <a:solidFill>
                  <a:schemeClr val="tx1"/>
                </a:solidFill>
                <a:effectLst/>
                <a:latin typeface="+mn-lt"/>
                <a:ea typeface="+mn-ea"/>
                <a:cs typeface="+mn-cs"/>
              </a:rPr>
              <a:t>[CROPPED OUT A] </a:t>
            </a:r>
            <a:r>
              <a:rPr lang="en-US" sz="1200" b="0" i="0" kern="1200" dirty="0">
                <a:solidFill>
                  <a:schemeClr val="tx1"/>
                </a:solidFill>
                <a:effectLst/>
                <a:latin typeface="+mn-lt"/>
                <a:ea typeface="+mn-ea"/>
                <a:cs typeface="+mn-cs"/>
              </a:rPr>
              <a:t>(A) Key technologies allowing jumps in experimental scale. A jump to ~100 cells was enabled by sample multiplexing, a jump to ~1,000 cells by large scale studies using integrated fluidic circuits (IFCs), followed by a jump to several thousands using liquid handling robotics. Further order of magnitude jumps were enabled by random capture technologies through nanodroplets and </a:t>
            </a:r>
            <a:r>
              <a:rPr lang="en-US" sz="1200" b="0" i="0" kern="1200" dirty="0" err="1">
                <a:solidFill>
                  <a:schemeClr val="tx1"/>
                </a:solidFill>
                <a:effectLst/>
                <a:latin typeface="+mn-lt"/>
                <a:ea typeface="+mn-ea"/>
                <a:cs typeface="+mn-cs"/>
              </a:rPr>
              <a:t>picowell</a:t>
            </a:r>
            <a:r>
              <a:rPr lang="en-US" sz="1200" b="0" i="0" kern="1200" dirty="0">
                <a:solidFill>
                  <a:schemeClr val="tx1"/>
                </a:solidFill>
                <a:effectLst/>
                <a:latin typeface="+mn-lt"/>
                <a:ea typeface="+mn-ea"/>
                <a:cs typeface="+mn-cs"/>
              </a:rPr>
              <a:t> technologies. Recent studies have employed in situ barcoding to reach the next order of magnitude. (B) Cell numbers reported in representative publications by publication date. Key technologies and protocols are marked, and a full table with corresponding numbers is available in Supplementary Table 1”</a:t>
            </a:r>
            <a:endParaRPr lang="en-US" dirty="0"/>
          </a:p>
          <a:p>
            <a:endParaRPr lang="en-US" dirty="0"/>
          </a:p>
        </p:txBody>
      </p:sp>
      <p:sp>
        <p:nvSpPr>
          <p:cNvPr id="4" name="Slide Number Placeholder 3"/>
          <p:cNvSpPr>
            <a:spLocks noGrp="1"/>
          </p:cNvSpPr>
          <p:nvPr>
            <p:ph type="sldNum" sz="quarter" idx="5"/>
          </p:nvPr>
        </p:nvSpPr>
        <p:spPr/>
        <p:txBody>
          <a:bodyPr/>
          <a:lstStyle/>
          <a:p>
            <a:fld id="{20F910C5-0C82-E243-B066-E14A50A7F919}" type="slidenum">
              <a:rPr lang="en-US" smtClean="0"/>
              <a:t>5</a:t>
            </a:fld>
            <a:endParaRPr lang="en-US"/>
          </a:p>
        </p:txBody>
      </p:sp>
    </p:spTree>
    <p:extLst>
      <p:ext uri="{BB962C8B-B14F-4D97-AF65-F5344CB8AC3E}">
        <p14:creationId xmlns:p14="http://schemas.microsoft.com/office/powerpoint/2010/main" val="3326691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F910C5-0C82-E243-B066-E14A50A7F919}" type="slidenum">
              <a:rPr lang="en-US" smtClean="0"/>
              <a:t>6</a:t>
            </a:fld>
            <a:endParaRPr lang="en-US"/>
          </a:p>
        </p:txBody>
      </p:sp>
    </p:spTree>
    <p:extLst>
      <p:ext uri="{BB962C8B-B14F-4D97-AF65-F5344CB8AC3E}">
        <p14:creationId xmlns:p14="http://schemas.microsoft.com/office/powerpoint/2010/main" val="4080022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 +RNA  = G&amp;T </a:t>
            </a:r>
            <a:r>
              <a:rPr lang="en-US" dirty="0" err="1"/>
              <a:t>seq</a:t>
            </a:r>
            <a:r>
              <a:rPr lang="en-US" dirty="0"/>
              <a:t>, </a:t>
            </a:r>
            <a:r>
              <a:rPr lang="en-US" dirty="0" err="1"/>
              <a:t>dr-seq</a:t>
            </a:r>
            <a:endParaRPr lang="en-US" dirty="0"/>
          </a:p>
          <a:p>
            <a:r>
              <a:rPr lang="en-US" dirty="0"/>
              <a:t>Protein + RNA = CITE-</a:t>
            </a:r>
            <a:r>
              <a:rPr lang="en-US" dirty="0" err="1"/>
              <a:t>seq</a:t>
            </a:r>
            <a:endParaRPr lang="en-US" dirty="0"/>
          </a:p>
          <a:p>
            <a:r>
              <a:rPr lang="en-US" dirty="0"/>
              <a:t>Regulatory (epigenetic) + RNA = </a:t>
            </a:r>
            <a:r>
              <a:rPr lang="en-US" dirty="0" err="1"/>
              <a:t>scM&amp;T-seq</a:t>
            </a:r>
            <a:endParaRPr lang="en-US" dirty="0"/>
          </a:p>
          <a:p>
            <a:r>
              <a:rPr lang="en-US" dirty="0"/>
              <a:t>(and not included in the image above: Spatial information +RNA)</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0F910C5-0C82-E243-B066-E14A50A7F919}" type="slidenum">
              <a:rPr lang="en-US" smtClean="0"/>
              <a:t>7</a:t>
            </a:fld>
            <a:endParaRPr lang="en-US"/>
          </a:p>
        </p:txBody>
      </p:sp>
    </p:spTree>
    <p:extLst>
      <p:ext uri="{BB962C8B-B14F-4D97-AF65-F5344CB8AC3E}">
        <p14:creationId xmlns:p14="http://schemas.microsoft.com/office/powerpoint/2010/main" val="1985987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cell’s identity is reflected by its molecular profile, and this profile is created by the interaction of multiple factors. Factors, like the environment, cell development, cell cycle, spatial context, will all continue to interact and shape cell’s physiology. </a:t>
            </a:r>
            <a:endParaRPr lang="en-US" dirty="0"/>
          </a:p>
        </p:txBody>
      </p:sp>
      <p:sp>
        <p:nvSpPr>
          <p:cNvPr id="4" name="Slide Number Placeholder 3"/>
          <p:cNvSpPr>
            <a:spLocks noGrp="1"/>
          </p:cNvSpPr>
          <p:nvPr>
            <p:ph type="sldNum" sz="quarter" idx="5"/>
          </p:nvPr>
        </p:nvSpPr>
        <p:spPr/>
        <p:txBody>
          <a:bodyPr/>
          <a:lstStyle/>
          <a:p>
            <a:fld id="{20F910C5-0C82-E243-B066-E14A50A7F919}" type="slidenum">
              <a:rPr lang="en-US" smtClean="0"/>
              <a:t>8</a:t>
            </a:fld>
            <a:endParaRPr lang="en-US"/>
          </a:p>
        </p:txBody>
      </p:sp>
    </p:spTree>
    <p:extLst>
      <p:ext uri="{BB962C8B-B14F-4D97-AF65-F5344CB8AC3E}">
        <p14:creationId xmlns:p14="http://schemas.microsoft.com/office/powerpoint/2010/main" val="1083428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Cite-</a:t>
            </a:r>
            <a:r>
              <a:rPr lang="en-US" sz="1200" b="0" i="0" kern="1200" dirty="0" err="1">
                <a:solidFill>
                  <a:schemeClr val="tx1"/>
                </a:solidFill>
                <a:effectLst/>
                <a:latin typeface="+mn-lt"/>
                <a:ea typeface="+mn-ea"/>
                <a:cs typeface="+mn-cs"/>
              </a:rPr>
              <a:t>seq</a:t>
            </a:r>
            <a:r>
              <a:rPr lang="en-US" sz="1200" b="0" i="0" kern="1200" dirty="0">
                <a:solidFill>
                  <a:schemeClr val="tx1"/>
                </a:solidFill>
                <a:effectLst/>
                <a:latin typeface="+mn-lt"/>
                <a:ea typeface="+mn-ea"/>
                <a:cs typeface="+mn-cs"/>
              </a:rPr>
              <a:t> utilizes index sorting, for cellular isolation, by using an antibody tagged with a DNA barcode. The barcode allows for tracking individual cells after RNA sequencing. By combining cell surface marker tagging and sequencing, one can couple protein information with transcriptome activity.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FIGURE LEGEND “(</a:t>
            </a: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Illustration of the DNA-barcoded antibodies used in CITE-seq.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Schematic representation of CITE-</a:t>
            </a:r>
            <a:r>
              <a:rPr lang="en-US" sz="1200" b="0" i="0" kern="1200" dirty="0" err="1">
                <a:solidFill>
                  <a:schemeClr val="tx1"/>
                </a:solidFill>
                <a:effectLst/>
                <a:latin typeface="+mn-lt"/>
                <a:ea typeface="+mn-ea"/>
                <a:cs typeface="+mn-cs"/>
              </a:rPr>
              <a:t>seq</a:t>
            </a:r>
            <a:r>
              <a:rPr lang="en-US" sz="1200" b="0" i="0" kern="1200" dirty="0">
                <a:solidFill>
                  <a:schemeClr val="tx1"/>
                </a:solidFill>
                <a:effectLst/>
                <a:latin typeface="+mn-lt"/>
                <a:ea typeface="+mn-ea"/>
                <a:cs typeface="+mn-cs"/>
              </a:rPr>
              <a:t> in combination with Drop-seq</a:t>
            </a:r>
            <a:r>
              <a:rPr lang="en-US" sz="1200" b="0" i="0" u="none" strike="noStrike" kern="1200" baseline="30000" dirty="0">
                <a:solidFill>
                  <a:schemeClr val="tx1"/>
                </a:solidFill>
                <a:effectLst/>
                <a:latin typeface="+mn-lt"/>
                <a:ea typeface="+mn-ea"/>
                <a:cs typeface="+mn-cs"/>
                <a:hlinkClick r:id="rId3"/>
              </a:rPr>
              <a:t>1</a:t>
            </a:r>
            <a:r>
              <a:rPr lang="en-US" sz="1200" b="0" i="0" kern="1200" dirty="0">
                <a:solidFill>
                  <a:schemeClr val="tx1"/>
                </a:solidFill>
                <a:effectLst/>
                <a:latin typeface="+mn-lt"/>
                <a:ea typeface="+mn-ea"/>
                <a:cs typeface="+mn-cs"/>
              </a:rPr>
              <a:t>. Cells are incubated with antibodies, washed and passed through a microfluidic chip where a single cell and one bead are occasionally encapsulated in the same droplet. After cell lysis mRNAs and antibody-oligos anneal to oligos on Drop-</a:t>
            </a:r>
            <a:r>
              <a:rPr lang="en-US" sz="1200" b="0" i="0" kern="1200" dirty="0" err="1">
                <a:solidFill>
                  <a:schemeClr val="tx1"/>
                </a:solidFill>
                <a:effectLst/>
                <a:latin typeface="+mn-lt"/>
                <a:ea typeface="+mn-ea"/>
                <a:cs typeface="+mn-cs"/>
              </a:rPr>
              <a:t>seq</a:t>
            </a:r>
            <a:r>
              <a:rPr lang="en-US" sz="1200" b="0" i="0" kern="1200" dirty="0">
                <a:solidFill>
                  <a:schemeClr val="tx1"/>
                </a:solidFill>
                <a:effectLst/>
                <a:latin typeface="+mn-lt"/>
                <a:ea typeface="+mn-ea"/>
                <a:cs typeface="+mn-cs"/>
              </a:rPr>
              <a:t> beads, linking cell barcodes with cellular transcripts and antibody-derived oligos. </a:t>
            </a:r>
          </a:p>
          <a:p>
            <a:endParaRPr lang="en-US" sz="1200" b="0" i="0" kern="1200" dirty="0">
              <a:solidFill>
                <a:schemeClr val="tx1"/>
              </a:solidFill>
              <a:effectLst/>
              <a:latin typeface="+mn-lt"/>
              <a:ea typeface="+mn-ea"/>
              <a:cs typeface="+mn-cs"/>
            </a:endParaRPr>
          </a:p>
          <a:p>
            <a:r>
              <a:rPr lang="en-US" sz="1200" b="0" i="0" kern="1200" dirty="0">
                <a:solidFill>
                  <a:srgbClr val="FF0000"/>
                </a:solidFill>
                <a:effectLst/>
                <a:latin typeface="+mn-lt"/>
                <a:ea typeface="+mn-ea"/>
                <a:cs typeface="+mn-cs"/>
              </a:rPr>
              <a:t>REMOVED</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 – e</a:t>
            </a:r>
            <a:r>
              <a:rPr lang="en-US" sz="1200" b="0" i="0" kern="1200" dirty="0">
                <a:solidFill>
                  <a:schemeClr val="tx1"/>
                </a:solidFill>
                <a:effectLst/>
                <a:latin typeface="+mn-lt"/>
                <a:ea typeface="+mn-ea"/>
                <a:cs typeface="+mn-cs"/>
              </a:rPr>
              <a:t>) Analysis of mixtures of mouse and human cells that were incubated with oligo-tagged-antibodies specific for either human or mouse cell-surface markers (integrin beta CD29) and processed by Drop-seq. (</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Quantification of the number of human and mouse transcripts associating to each cell barcode. Green: &gt;90% human reads, Red: &gt;90% mouse reads, Blue: &gt;10% human and mouse (</a:t>
            </a:r>
            <a:r>
              <a:rPr lang="en-US" sz="1200" b="0" i="0" kern="1200" dirty="0" err="1">
                <a:solidFill>
                  <a:schemeClr val="tx1"/>
                </a:solidFill>
                <a:effectLst/>
                <a:latin typeface="+mn-lt"/>
                <a:ea typeface="+mn-ea"/>
                <a:cs typeface="+mn-cs"/>
              </a:rPr>
              <a:t>multiplet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Quantification of antibody tags (ADTs) associated with each cell barcode. Points are colored based on species classifications using transcripts in (c). (</a:t>
            </a:r>
            <a:r>
              <a:rPr lang="en-US" sz="1200" b="1"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 Quantification of human, mouse or mixed-cell barcodes based on RNA transcripts, or ADTs.”</a:t>
            </a:r>
            <a:endParaRPr lang="en-US" dirty="0"/>
          </a:p>
        </p:txBody>
      </p:sp>
      <p:sp>
        <p:nvSpPr>
          <p:cNvPr id="4" name="Slide Number Placeholder 3"/>
          <p:cNvSpPr>
            <a:spLocks noGrp="1"/>
          </p:cNvSpPr>
          <p:nvPr>
            <p:ph type="sldNum" sz="quarter" idx="5"/>
          </p:nvPr>
        </p:nvSpPr>
        <p:spPr/>
        <p:txBody>
          <a:bodyPr/>
          <a:lstStyle/>
          <a:p>
            <a:fld id="{20F910C5-0C82-E243-B066-E14A50A7F919}" type="slidenum">
              <a:rPr lang="en-US" smtClean="0"/>
              <a:t>9</a:t>
            </a:fld>
            <a:endParaRPr lang="en-US"/>
          </a:p>
        </p:txBody>
      </p:sp>
    </p:spTree>
    <p:extLst>
      <p:ext uri="{BB962C8B-B14F-4D97-AF65-F5344CB8AC3E}">
        <p14:creationId xmlns:p14="http://schemas.microsoft.com/office/powerpoint/2010/main" val="1127250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CF9A3-4AE1-4544-B9EA-7AE861155D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AE6F8C-3E32-774C-AAC1-4FDEE9BFF0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0EAD9F-4E8B-B948-BD70-82FCDFA9E04B}"/>
              </a:ext>
            </a:extLst>
          </p:cNvPr>
          <p:cNvSpPr>
            <a:spLocks noGrp="1"/>
          </p:cNvSpPr>
          <p:nvPr>
            <p:ph type="dt" sz="half" idx="10"/>
          </p:nvPr>
        </p:nvSpPr>
        <p:spPr/>
        <p:txBody>
          <a:bodyPr/>
          <a:lstStyle/>
          <a:p>
            <a:fld id="{11DA58F3-EA29-5447-9A6F-D9C50910F8FF}" type="datetimeFigureOut">
              <a:rPr lang="en-US" smtClean="0"/>
              <a:t>12/10/19</a:t>
            </a:fld>
            <a:endParaRPr lang="en-US"/>
          </a:p>
        </p:txBody>
      </p:sp>
      <p:sp>
        <p:nvSpPr>
          <p:cNvPr id="5" name="Footer Placeholder 4">
            <a:extLst>
              <a:ext uri="{FF2B5EF4-FFF2-40B4-BE49-F238E27FC236}">
                <a16:creationId xmlns:a16="http://schemas.microsoft.com/office/drawing/2014/main" id="{E79742A9-5B14-F64A-9DD9-2C73F5A9AD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C2F2DA-B8AA-D140-ACC2-410C9B97584E}"/>
              </a:ext>
            </a:extLst>
          </p:cNvPr>
          <p:cNvSpPr>
            <a:spLocks noGrp="1"/>
          </p:cNvSpPr>
          <p:nvPr>
            <p:ph type="sldNum" sz="quarter" idx="12"/>
          </p:nvPr>
        </p:nvSpPr>
        <p:spPr/>
        <p:txBody>
          <a:bodyPr/>
          <a:lstStyle/>
          <a:p>
            <a:fld id="{8E05BB68-D39E-B247-A17F-623BAE942D18}" type="slidenum">
              <a:rPr lang="en-US" smtClean="0"/>
              <a:t>‹#›</a:t>
            </a:fld>
            <a:endParaRPr lang="en-US" dirty="0"/>
          </a:p>
        </p:txBody>
      </p:sp>
    </p:spTree>
    <p:extLst>
      <p:ext uri="{BB962C8B-B14F-4D97-AF65-F5344CB8AC3E}">
        <p14:creationId xmlns:p14="http://schemas.microsoft.com/office/powerpoint/2010/main" val="1821229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9E9B5-FBD7-8A45-A5CF-AF6CEBFC5D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5FF6E0F-A2CE-004D-96E8-3F4EA55EC5A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A910F7-CB40-2940-8DAB-25A5953C69A3}"/>
              </a:ext>
            </a:extLst>
          </p:cNvPr>
          <p:cNvSpPr>
            <a:spLocks noGrp="1"/>
          </p:cNvSpPr>
          <p:nvPr>
            <p:ph type="dt" sz="half" idx="10"/>
          </p:nvPr>
        </p:nvSpPr>
        <p:spPr/>
        <p:txBody>
          <a:bodyPr/>
          <a:lstStyle/>
          <a:p>
            <a:fld id="{11DA58F3-EA29-5447-9A6F-D9C50910F8FF}" type="datetimeFigureOut">
              <a:rPr lang="en-US" smtClean="0"/>
              <a:t>12/10/19</a:t>
            </a:fld>
            <a:endParaRPr lang="en-US"/>
          </a:p>
        </p:txBody>
      </p:sp>
      <p:sp>
        <p:nvSpPr>
          <p:cNvPr id="5" name="Footer Placeholder 4">
            <a:extLst>
              <a:ext uri="{FF2B5EF4-FFF2-40B4-BE49-F238E27FC236}">
                <a16:creationId xmlns:a16="http://schemas.microsoft.com/office/drawing/2014/main" id="{350EDEA2-8E40-E14E-A40A-369D157EB1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39222-59A0-444D-89BF-6F44A2655260}"/>
              </a:ext>
            </a:extLst>
          </p:cNvPr>
          <p:cNvSpPr>
            <a:spLocks noGrp="1"/>
          </p:cNvSpPr>
          <p:nvPr>
            <p:ph type="sldNum" sz="quarter" idx="12"/>
          </p:nvPr>
        </p:nvSpPr>
        <p:spPr/>
        <p:txBody>
          <a:bodyPr/>
          <a:lstStyle/>
          <a:p>
            <a:fld id="{8E05BB68-D39E-B247-A17F-623BAE942D18}" type="slidenum">
              <a:rPr lang="en-US" smtClean="0"/>
              <a:t>‹#›</a:t>
            </a:fld>
            <a:endParaRPr lang="en-US"/>
          </a:p>
        </p:txBody>
      </p:sp>
    </p:spTree>
    <p:extLst>
      <p:ext uri="{BB962C8B-B14F-4D97-AF65-F5344CB8AC3E}">
        <p14:creationId xmlns:p14="http://schemas.microsoft.com/office/powerpoint/2010/main" val="1367520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7D1FE7-D271-C442-A267-81253BF17A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12258F-2C8E-C642-B41F-CB468B6A5B8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98078E-68C5-5F4B-846A-5EA3F7047EC6}"/>
              </a:ext>
            </a:extLst>
          </p:cNvPr>
          <p:cNvSpPr>
            <a:spLocks noGrp="1"/>
          </p:cNvSpPr>
          <p:nvPr>
            <p:ph type="dt" sz="half" idx="10"/>
          </p:nvPr>
        </p:nvSpPr>
        <p:spPr/>
        <p:txBody>
          <a:bodyPr/>
          <a:lstStyle/>
          <a:p>
            <a:fld id="{11DA58F3-EA29-5447-9A6F-D9C50910F8FF}" type="datetimeFigureOut">
              <a:rPr lang="en-US" smtClean="0"/>
              <a:t>12/10/19</a:t>
            </a:fld>
            <a:endParaRPr lang="en-US"/>
          </a:p>
        </p:txBody>
      </p:sp>
      <p:sp>
        <p:nvSpPr>
          <p:cNvPr id="5" name="Footer Placeholder 4">
            <a:extLst>
              <a:ext uri="{FF2B5EF4-FFF2-40B4-BE49-F238E27FC236}">
                <a16:creationId xmlns:a16="http://schemas.microsoft.com/office/drawing/2014/main" id="{C1F727A1-2B81-524C-9F34-E661B9FB72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848F0-772F-4448-BE99-9FD6AAF5AE00}"/>
              </a:ext>
            </a:extLst>
          </p:cNvPr>
          <p:cNvSpPr>
            <a:spLocks noGrp="1"/>
          </p:cNvSpPr>
          <p:nvPr>
            <p:ph type="sldNum" sz="quarter" idx="12"/>
          </p:nvPr>
        </p:nvSpPr>
        <p:spPr/>
        <p:txBody>
          <a:bodyPr/>
          <a:lstStyle/>
          <a:p>
            <a:fld id="{8E05BB68-D39E-B247-A17F-623BAE942D18}" type="slidenum">
              <a:rPr lang="en-US" smtClean="0"/>
              <a:t>‹#›</a:t>
            </a:fld>
            <a:endParaRPr lang="en-US"/>
          </a:p>
        </p:txBody>
      </p:sp>
    </p:spTree>
    <p:extLst>
      <p:ext uri="{BB962C8B-B14F-4D97-AF65-F5344CB8AC3E}">
        <p14:creationId xmlns:p14="http://schemas.microsoft.com/office/powerpoint/2010/main" val="1008036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183-6B3F-1342-BA60-C415CC26DF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B7715D-2753-6A4B-8D63-D61B4E51298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C5A01F-5203-224F-BC2B-DF7A1287510A}"/>
              </a:ext>
            </a:extLst>
          </p:cNvPr>
          <p:cNvSpPr>
            <a:spLocks noGrp="1"/>
          </p:cNvSpPr>
          <p:nvPr>
            <p:ph type="dt" sz="half" idx="10"/>
          </p:nvPr>
        </p:nvSpPr>
        <p:spPr/>
        <p:txBody>
          <a:bodyPr/>
          <a:lstStyle/>
          <a:p>
            <a:fld id="{11DA58F3-EA29-5447-9A6F-D9C50910F8FF}" type="datetimeFigureOut">
              <a:rPr lang="en-US" smtClean="0"/>
              <a:t>12/10/19</a:t>
            </a:fld>
            <a:endParaRPr lang="en-US"/>
          </a:p>
        </p:txBody>
      </p:sp>
      <p:sp>
        <p:nvSpPr>
          <p:cNvPr id="5" name="Footer Placeholder 4">
            <a:extLst>
              <a:ext uri="{FF2B5EF4-FFF2-40B4-BE49-F238E27FC236}">
                <a16:creationId xmlns:a16="http://schemas.microsoft.com/office/drawing/2014/main" id="{2572AC9E-6408-9249-99B9-E73E0A4853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216DD-3AE0-6E4F-A837-80F58F06542D}"/>
              </a:ext>
            </a:extLst>
          </p:cNvPr>
          <p:cNvSpPr>
            <a:spLocks noGrp="1"/>
          </p:cNvSpPr>
          <p:nvPr>
            <p:ph type="sldNum" sz="quarter" idx="12"/>
          </p:nvPr>
        </p:nvSpPr>
        <p:spPr/>
        <p:txBody>
          <a:bodyPr/>
          <a:lstStyle/>
          <a:p>
            <a:fld id="{8E05BB68-D39E-B247-A17F-623BAE942D18}" type="slidenum">
              <a:rPr lang="en-US" smtClean="0"/>
              <a:t>‹#›</a:t>
            </a:fld>
            <a:endParaRPr lang="en-US"/>
          </a:p>
        </p:txBody>
      </p:sp>
    </p:spTree>
    <p:extLst>
      <p:ext uri="{BB962C8B-B14F-4D97-AF65-F5344CB8AC3E}">
        <p14:creationId xmlns:p14="http://schemas.microsoft.com/office/powerpoint/2010/main" val="1830616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8AD8E-6AA4-B94A-A96A-EE8B1285AD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EE6915-0956-234E-9CF9-D8732D8B43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DD9968D-40E0-EC4C-998D-71AF6B10A281}"/>
              </a:ext>
            </a:extLst>
          </p:cNvPr>
          <p:cNvSpPr>
            <a:spLocks noGrp="1"/>
          </p:cNvSpPr>
          <p:nvPr>
            <p:ph type="dt" sz="half" idx="10"/>
          </p:nvPr>
        </p:nvSpPr>
        <p:spPr/>
        <p:txBody>
          <a:bodyPr/>
          <a:lstStyle/>
          <a:p>
            <a:fld id="{11DA58F3-EA29-5447-9A6F-D9C50910F8FF}" type="datetimeFigureOut">
              <a:rPr lang="en-US" smtClean="0"/>
              <a:t>12/10/19</a:t>
            </a:fld>
            <a:endParaRPr lang="en-US"/>
          </a:p>
        </p:txBody>
      </p:sp>
      <p:sp>
        <p:nvSpPr>
          <p:cNvPr id="5" name="Footer Placeholder 4">
            <a:extLst>
              <a:ext uri="{FF2B5EF4-FFF2-40B4-BE49-F238E27FC236}">
                <a16:creationId xmlns:a16="http://schemas.microsoft.com/office/drawing/2014/main" id="{2B1408FD-B33C-D740-9A84-0F574CB5ED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F3A412-4489-A84C-A0AC-DD600BAC3029}"/>
              </a:ext>
            </a:extLst>
          </p:cNvPr>
          <p:cNvSpPr>
            <a:spLocks noGrp="1"/>
          </p:cNvSpPr>
          <p:nvPr>
            <p:ph type="sldNum" sz="quarter" idx="12"/>
          </p:nvPr>
        </p:nvSpPr>
        <p:spPr/>
        <p:txBody>
          <a:bodyPr/>
          <a:lstStyle/>
          <a:p>
            <a:fld id="{8E05BB68-D39E-B247-A17F-623BAE942D18}" type="slidenum">
              <a:rPr lang="en-US" smtClean="0"/>
              <a:t>‹#›</a:t>
            </a:fld>
            <a:endParaRPr lang="en-US"/>
          </a:p>
        </p:txBody>
      </p:sp>
    </p:spTree>
    <p:extLst>
      <p:ext uri="{BB962C8B-B14F-4D97-AF65-F5344CB8AC3E}">
        <p14:creationId xmlns:p14="http://schemas.microsoft.com/office/powerpoint/2010/main" val="2644255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88149-D585-F34B-A815-56DB1C6D6D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6AAD94-F9DD-2746-8FCD-2F6430593FE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AFEEF3-8C92-A245-BCA6-447846B0EFF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5B33BC-FDD7-2A4B-9C6B-F24BB61FE48F}"/>
              </a:ext>
            </a:extLst>
          </p:cNvPr>
          <p:cNvSpPr>
            <a:spLocks noGrp="1"/>
          </p:cNvSpPr>
          <p:nvPr>
            <p:ph type="dt" sz="half" idx="10"/>
          </p:nvPr>
        </p:nvSpPr>
        <p:spPr/>
        <p:txBody>
          <a:bodyPr/>
          <a:lstStyle/>
          <a:p>
            <a:fld id="{11DA58F3-EA29-5447-9A6F-D9C50910F8FF}" type="datetimeFigureOut">
              <a:rPr lang="en-US" smtClean="0"/>
              <a:t>12/10/19</a:t>
            </a:fld>
            <a:endParaRPr lang="en-US"/>
          </a:p>
        </p:txBody>
      </p:sp>
      <p:sp>
        <p:nvSpPr>
          <p:cNvPr id="6" name="Footer Placeholder 5">
            <a:extLst>
              <a:ext uri="{FF2B5EF4-FFF2-40B4-BE49-F238E27FC236}">
                <a16:creationId xmlns:a16="http://schemas.microsoft.com/office/drawing/2014/main" id="{512E5B65-8A24-AB47-88AF-E26856341D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1CABF5-9AAA-C94E-9401-10B4F8B2D302}"/>
              </a:ext>
            </a:extLst>
          </p:cNvPr>
          <p:cNvSpPr>
            <a:spLocks noGrp="1"/>
          </p:cNvSpPr>
          <p:nvPr>
            <p:ph type="sldNum" sz="quarter" idx="12"/>
          </p:nvPr>
        </p:nvSpPr>
        <p:spPr/>
        <p:txBody>
          <a:bodyPr/>
          <a:lstStyle/>
          <a:p>
            <a:fld id="{8E05BB68-D39E-B247-A17F-623BAE942D18}" type="slidenum">
              <a:rPr lang="en-US" smtClean="0"/>
              <a:t>‹#›</a:t>
            </a:fld>
            <a:endParaRPr lang="en-US"/>
          </a:p>
        </p:txBody>
      </p:sp>
    </p:spTree>
    <p:extLst>
      <p:ext uri="{BB962C8B-B14F-4D97-AF65-F5344CB8AC3E}">
        <p14:creationId xmlns:p14="http://schemas.microsoft.com/office/powerpoint/2010/main" val="4144579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A67B0-0D56-674A-B7E7-DB8A62EC23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AF757E-5437-0B48-A696-8E4C9814E0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D505CFD-9ECD-AF40-BC75-A4D1CACC15D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E3F6F3-FBB7-B747-9F2F-2F9DAFB106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2971717-D1D5-5F45-9DA9-1FA9E4B99FA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6A52D9-641A-524B-9DDD-ED294F93151C}"/>
              </a:ext>
            </a:extLst>
          </p:cNvPr>
          <p:cNvSpPr>
            <a:spLocks noGrp="1"/>
          </p:cNvSpPr>
          <p:nvPr>
            <p:ph type="dt" sz="half" idx="10"/>
          </p:nvPr>
        </p:nvSpPr>
        <p:spPr/>
        <p:txBody>
          <a:bodyPr/>
          <a:lstStyle/>
          <a:p>
            <a:fld id="{11DA58F3-EA29-5447-9A6F-D9C50910F8FF}" type="datetimeFigureOut">
              <a:rPr lang="en-US" smtClean="0"/>
              <a:t>12/10/19</a:t>
            </a:fld>
            <a:endParaRPr lang="en-US"/>
          </a:p>
        </p:txBody>
      </p:sp>
      <p:sp>
        <p:nvSpPr>
          <p:cNvPr id="8" name="Footer Placeholder 7">
            <a:extLst>
              <a:ext uri="{FF2B5EF4-FFF2-40B4-BE49-F238E27FC236}">
                <a16:creationId xmlns:a16="http://schemas.microsoft.com/office/drawing/2014/main" id="{02613E86-A756-6046-AD4C-50F857CAEA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D31D94-1518-734D-BEBC-CF4B78887C2D}"/>
              </a:ext>
            </a:extLst>
          </p:cNvPr>
          <p:cNvSpPr>
            <a:spLocks noGrp="1"/>
          </p:cNvSpPr>
          <p:nvPr>
            <p:ph type="sldNum" sz="quarter" idx="12"/>
          </p:nvPr>
        </p:nvSpPr>
        <p:spPr/>
        <p:txBody>
          <a:bodyPr/>
          <a:lstStyle/>
          <a:p>
            <a:fld id="{8E05BB68-D39E-B247-A17F-623BAE942D18}" type="slidenum">
              <a:rPr lang="en-US" smtClean="0"/>
              <a:t>‹#›</a:t>
            </a:fld>
            <a:endParaRPr lang="en-US"/>
          </a:p>
        </p:txBody>
      </p:sp>
    </p:spTree>
    <p:extLst>
      <p:ext uri="{BB962C8B-B14F-4D97-AF65-F5344CB8AC3E}">
        <p14:creationId xmlns:p14="http://schemas.microsoft.com/office/powerpoint/2010/main" val="1620474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CBDAD-64F5-F643-B080-175A109C03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26216C-1F88-EF42-8DED-EA7AD0A25AA3}"/>
              </a:ext>
            </a:extLst>
          </p:cNvPr>
          <p:cNvSpPr>
            <a:spLocks noGrp="1"/>
          </p:cNvSpPr>
          <p:nvPr>
            <p:ph type="dt" sz="half" idx="10"/>
          </p:nvPr>
        </p:nvSpPr>
        <p:spPr/>
        <p:txBody>
          <a:bodyPr/>
          <a:lstStyle/>
          <a:p>
            <a:fld id="{11DA58F3-EA29-5447-9A6F-D9C50910F8FF}" type="datetimeFigureOut">
              <a:rPr lang="en-US" smtClean="0"/>
              <a:t>12/10/19</a:t>
            </a:fld>
            <a:endParaRPr lang="en-US"/>
          </a:p>
        </p:txBody>
      </p:sp>
      <p:sp>
        <p:nvSpPr>
          <p:cNvPr id="4" name="Footer Placeholder 3">
            <a:extLst>
              <a:ext uri="{FF2B5EF4-FFF2-40B4-BE49-F238E27FC236}">
                <a16:creationId xmlns:a16="http://schemas.microsoft.com/office/drawing/2014/main" id="{43CC4B1E-649B-704A-83F1-09950B5FA3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486B7C-0221-184E-BBC0-9C5FF09E4BBE}"/>
              </a:ext>
            </a:extLst>
          </p:cNvPr>
          <p:cNvSpPr>
            <a:spLocks noGrp="1"/>
          </p:cNvSpPr>
          <p:nvPr>
            <p:ph type="sldNum" sz="quarter" idx="12"/>
          </p:nvPr>
        </p:nvSpPr>
        <p:spPr/>
        <p:txBody>
          <a:bodyPr/>
          <a:lstStyle/>
          <a:p>
            <a:fld id="{8E05BB68-D39E-B247-A17F-623BAE942D18}" type="slidenum">
              <a:rPr lang="en-US" smtClean="0"/>
              <a:t>‹#›</a:t>
            </a:fld>
            <a:endParaRPr lang="en-US"/>
          </a:p>
        </p:txBody>
      </p:sp>
    </p:spTree>
    <p:extLst>
      <p:ext uri="{BB962C8B-B14F-4D97-AF65-F5344CB8AC3E}">
        <p14:creationId xmlns:p14="http://schemas.microsoft.com/office/powerpoint/2010/main" val="3280389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0DD23C-98E9-4D4D-87A0-1BC1DBC6C588}"/>
              </a:ext>
            </a:extLst>
          </p:cNvPr>
          <p:cNvSpPr>
            <a:spLocks noGrp="1"/>
          </p:cNvSpPr>
          <p:nvPr>
            <p:ph type="dt" sz="half" idx="10"/>
          </p:nvPr>
        </p:nvSpPr>
        <p:spPr/>
        <p:txBody>
          <a:bodyPr/>
          <a:lstStyle/>
          <a:p>
            <a:fld id="{11DA58F3-EA29-5447-9A6F-D9C50910F8FF}" type="datetimeFigureOut">
              <a:rPr lang="en-US" smtClean="0"/>
              <a:t>12/10/19</a:t>
            </a:fld>
            <a:endParaRPr lang="en-US"/>
          </a:p>
        </p:txBody>
      </p:sp>
      <p:sp>
        <p:nvSpPr>
          <p:cNvPr id="3" name="Footer Placeholder 2">
            <a:extLst>
              <a:ext uri="{FF2B5EF4-FFF2-40B4-BE49-F238E27FC236}">
                <a16:creationId xmlns:a16="http://schemas.microsoft.com/office/drawing/2014/main" id="{B1BD9152-FD4E-D843-8459-F541417C9A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9B6396-9E70-2F43-8C5A-3F6E54A03AC0}"/>
              </a:ext>
            </a:extLst>
          </p:cNvPr>
          <p:cNvSpPr>
            <a:spLocks noGrp="1"/>
          </p:cNvSpPr>
          <p:nvPr>
            <p:ph type="sldNum" sz="quarter" idx="12"/>
          </p:nvPr>
        </p:nvSpPr>
        <p:spPr/>
        <p:txBody>
          <a:bodyPr/>
          <a:lstStyle/>
          <a:p>
            <a:fld id="{8E05BB68-D39E-B247-A17F-623BAE942D18}" type="slidenum">
              <a:rPr lang="en-US" smtClean="0"/>
              <a:t>‹#›</a:t>
            </a:fld>
            <a:endParaRPr lang="en-US"/>
          </a:p>
        </p:txBody>
      </p:sp>
    </p:spTree>
    <p:extLst>
      <p:ext uri="{BB962C8B-B14F-4D97-AF65-F5344CB8AC3E}">
        <p14:creationId xmlns:p14="http://schemas.microsoft.com/office/powerpoint/2010/main" val="2530155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F098C-A11C-434E-B8BE-2BC4BFE033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DC4C5-E4E8-0248-84DA-8081B569A7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131B63-D9CB-F24D-BD2E-5A56B112B9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DE8B58-98A5-A348-9CCF-016113475060}"/>
              </a:ext>
            </a:extLst>
          </p:cNvPr>
          <p:cNvSpPr>
            <a:spLocks noGrp="1"/>
          </p:cNvSpPr>
          <p:nvPr>
            <p:ph type="dt" sz="half" idx="10"/>
          </p:nvPr>
        </p:nvSpPr>
        <p:spPr/>
        <p:txBody>
          <a:bodyPr/>
          <a:lstStyle/>
          <a:p>
            <a:fld id="{11DA58F3-EA29-5447-9A6F-D9C50910F8FF}" type="datetimeFigureOut">
              <a:rPr lang="en-US" smtClean="0"/>
              <a:t>12/10/19</a:t>
            </a:fld>
            <a:endParaRPr lang="en-US"/>
          </a:p>
        </p:txBody>
      </p:sp>
      <p:sp>
        <p:nvSpPr>
          <p:cNvPr id="6" name="Footer Placeholder 5">
            <a:extLst>
              <a:ext uri="{FF2B5EF4-FFF2-40B4-BE49-F238E27FC236}">
                <a16:creationId xmlns:a16="http://schemas.microsoft.com/office/drawing/2014/main" id="{2FD58811-8EB8-AA4D-BF4B-841A1A6B18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52CAB3-1302-5D43-B660-4AB5F02905FC}"/>
              </a:ext>
            </a:extLst>
          </p:cNvPr>
          <p:cNvSpPr>
            <a:spLocks noGrp="1"/>
          </p:cNvSpPr>
          <p:nvPr>
            <p:ph type="sldNum" sz="quarter" idx="12"/>
          </p:nvPr>
        </p:nvSpPr>
        <p:spPr/>
        <p:txBody>
          <a:bodyPr/>
          <a:lstStyle/>
          <a:p>
            <a:fld id="{8E05BB68-D39E-B247-A17F-623BAE942D18}" type="slidenum">
              <a:rPr lang="en-US" smtClean="0"/>
              <a:t>‹#›</a:t>
            </a:fld>
            <a:endParaRPr lang="en-US"/>
          </a:p>
        </p:txBody>
      </p:sp>
    </p:spTree>
    <p:extLst>
      <p:ext uri="{BB962C8B-B14F-4D97-AF65-F5344CB8AC3E}">
        <p14:creationId xmlns:p14="http://schemas.microsoft.com/office/powerpoint/2010/main" val="605128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7B7F8-1954-8A47-897C-077B5C39C0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1F1856-AD82-454A-BA8F-20992CC93A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AD4FCA-4EF2-E044-A2AB-2319C65464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99020E-3522-C641-8655-9CAF1175BA7F}"/>
              </a:ext>
            </a:extLst>
          </p:cNvPr>
          <p:cNvSpPr>
            <a:spLocks noGrp="1"/>
          </p:cNvSpPr>
          <p:nvPr>
            <p:ph type="dt" sz="half" idx="10"/>
          </p:nvPr>
        </p:nvSpPr>
        <p:spPr/>
        <p:txBody>
          <a:bodyPr/>
          <a:lstStyle/>
          <a:p>
            <a:fld id="{11DA58F3-EA29-5447-9A6F-D9C50910F8FF}" type="datetimeFigureOut">
              <a:rPr lang="en-US" smtClean="0"/>
              <a:t>12/10/19</a:t>
            </a:fld>
            <a:endParaRPr lang="en-US"/>
          </a:p>
        </p:txBody>
      </p:sp>
      <p:sp>
        <p:nvSpPr>
          <p:cNvPr id="6" name="Footer Placeholder 5">
            <a:extLst>
              <a:ext uri="{FF2B5EF4-FFF2-40B4-BE49-F238E27FC236}">
                <a16:creationId xmlns:a16="http://schemas.microsoft.com/office/drawing/2014/main" id="{804BCA34-AD39-3B4C-B064-B83DA4AE7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F97364-0F9A-C843-88B0-87DC21E95DDC}"/>
              </a:ext>
            </a:extLst>
          </p:cNvPr>
          <p:cNvSpPr>
            <a:spLocks noGrp="1"/>
          </p:cNvSpPr>
          <p:nvPr>
            <p:ph type="sldNum" sz="quarter" idx="12"/>
          </p:nvPr>
        </p:nvSpPr>
        <p:spPr/>
        <p:txBody>
          <a:bodyPr/>
          <a:lstStyle/>
          <a:p>
            <a:fld id="{8E05BB68-D39E-B247-A17F-623BAE942D18}" type="slidenum">
              <a:rPr lang="en-US" smtClean="0"/>
              <a:t>‹#›</a:t>
            </a:fld>
            <a:endParaRPr lang="en-US"/>
          </a:p>
        </p:txBody>
      </p:sp>
    </p:spTree>
    <p:extLst>
      <p:ext uri="{BB962C8B-B14F-4D97-AF65-F5344CB8AC3E}">
        <p14:creationId xmlns:p14="http://schemas.microsoft.com/office/powerpoint/2010/main" val="967617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D70575-98F7-B742-9AD6-88514D02AD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FB556D-1449-5441-BB54-DB8BAC5A9A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6ECCCE-0396-FF44-A3E4-F7252AF0BF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DA58F3-EA29-5447-9A6F-D9C50910F8FF}" type="datetimeFigureOut">
              <a:rPr lang="en-US" smtClean="0"/>
              <a:t>12/10/19</a:t>
            </a:fld>
            <a:endParaRPr lang="en-US"/>
          </a:p>
        </p:txBody>
      </p:sp>
      <p:sp>
        <p:nvSpPr>
          <p:cNvPr id="5" name="Footer Placeholder 4">
            <a:extLst>
              <a:ext uri="{FF2B5EF4-FFF2-40B4-BE49-F238E27FC236}">
                <a16:creationId xmlns:a16="http://schemas.microsoft.com/office/drawing/2014/main" id="{0671A953-A791-0846-BE5B-A6C1FB9A61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0862CE-6E76-3246-85FF-6A3DA27148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5BB68-D39E-B247-A17F-623BAE942D18}" type="slidenum">
              <a:rPr lang="en-US" smtClean="0"/>
              <a:t>‹#›</a:t>
            </a:fld>
            <a:r>
              <a:rPr lang="en-US" dirty="0"/>
              <a:t> of n</a:t>
            </a:r>
          </a:p>
        </p:txBody>
      </p:sp>
    </p:spTree>
    <p:extLst>
      <p:ext uri="{BB962C8B-B14F-4D97-AF65-F5344CB8AC3E}">
        <p14:creationId xmlns:p14="http://schemas.microsoft.com/office/powerpoint/2010/main" val="1515993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0824" y="1282483"/>
            <a:ext cx="9610351" cy="2453106"/>
          </a:xfrm>
        </p:spPr>
        <p:txBody>
          <a:bodyPr>
            <a:normAutofit/>
          </a:bodyPr>
          <a:lstStyle/>
          <a:p>
            <a:r>
              <a:rPr lang="en-US" sz="4000" dirty="0">
                <a:latin typeface="Avenir Roman" panose="02000503020000020003" pitchFamily="2" charset="0"/>
              </a:rPr>
              <a:t>Multimodal Single Cell Sequencing Technologies</a:t>
            </a:r>
            <a:br>
              <a:rPr lang="en-US" sz="4000" dirty="0">
                <a:latin typeface="Avenir Roman" panose="02000503020000020003" pitchFamily="2" charset="0"/>
              </a:rPr>
            </a:br>
            <a:br>
              <a:rPr lang="en-US" sz="2800" dirty="0">
                <a:latin typeface="Avenir Roman" panose="02000503020000020003" pitchFamily="2" charset="0"/>
              </a:rPr>
            </a:br>
            <a:r>
              <a:rPr lang="en-US" sz="2400" dirty="0">
                <a:latin typeface="Avenir Roman" panose="02000503020000020003" pitchFamily="2" charset="0"/>
              </a:rPr>
              <a:t>The present and future of multimodal single cell genomic technology</a:t>
            </a:r>
          </a:p>
        </p:txBody>
      </p:sp>
      <p:sp>
        <p:nvSpPr>
          <p:cNvPr id="3" name="Subtitle 2"/>
          <p:cNvSpPr>
            <a:spLocks noGrp="1"/>
          </p:cNvSpPr>
          <p:nvPr>
            <p:ph type="subTitle" idx="1"/>
          </p:nvPr>
        </p:nvSpPr>
        <p:spPr>
          <a:xfrm>
            <a:off x="2552700" y="3976949"/>
            <a:ext cx="7086600" cy="1295137"/>
          </a:xfrm>
        </p:spPr>
        <p:txBody>
          <a:bodyPr>
            <a:normAutofit fontScale="85000" lnSpcReduction="20000"/>
          </a:bodyPr>
          <a:lstStyle/>
          <a:p>
            <a:r>
              <a:rPr lang="en-US" sz="2000" b="1" dirty="0">
                <a:latin typeface="Avenir Roman" panose="02000503020000020003" pitchFamily="2" charset="0"/>
              </a:rPr>
              <a:t>Kelly </a:t>
            </a:r>
            <a:r>
              <a:rPr lang="en-US" sz="2000" b="1" dirty="0" err="1">
                <a:latin typeface="Avenir Roman" panose="02000503020000020003" pitchFamily="2" charset="0"/>
              </a:rPr>
              <a:t>Eckenrode</a:t>
            </a:r>
            <a:r>
              <a:rPr lang="en-US" sz="2000" b="1" dirty="0">
                <a:latin typeface="Avenir Roman" panose="02000503020000020003" pitchFamily="2" charset="0"/>
              </a:rPr>
              <a:t> (post-doc)</a:t>
            </a:r>
          </a:p>
          <a:p>
            <a:r>
              <a:rPr lang="en-US" sz="2000" b="1" dirty="0">
                <a:latin typeface="Avenir Roman" panose="02000503020000020003" pitchFamily="2" charset="0"/>
              </a:rPr>
              <a:t>Levi Waldron</a:t>
            </a:r>
          </a:p>
          <a:p>
            <a:endParaRPr lang="en-US" sz="2000" b="1" dirty="0">
              <a:latin typeface="Avenir Roman" panose="02000503020000020003" pitchFamily="2" charset="0"/>
            </a:endParaRPr>
          </a:p>
          <a:p>
            <a:r>
              <a:rPr lang="en-US" sz="2000" dirty="0">
                <a:latin typeface="Avenir Roman" panose="02000503020000020003" pitchFamily="2" charset="0"/>
              </a:rPr>
              <a:t>December 9, 2019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219" y="6068903"/>
            <a:ext cx="4681356" cy="746628"/>
          </a:xfrm>
          <a:prstGeom prst="rect">
            <a:avLst/>
          </a:prstGeom>
        </p:spPr>
      </p:pic>
      <p:pic>
        <p:nvPicPr>
          <p:cNvPr id="4" name="Picture 3"/>
          <p:cNvPicPr>
            <a:picLocks noChangeAspect="1"/>
          </p:cNvPicPr>
          <p:nvPr/>
        </p:nvPicPr>
        <p:blipFill>
          <a:blip r:embed="rId4"/>
          <a:stretch>
            <a:fillRect/>
          </a:stretch>
        </p:blipFill>
        <p:spPr>
          <a:xfrm>
            <a:off x="10602243" y="6120825"/>
            <a:ext cx="1267501" cy="737175"/>
          </a:xfrm>
          <a:prstGeom prst="rect">
            <a:avLst/>
          </a:prstGeom>
        </p:spPr>
      </p:pic>
      <p:pic>
        <p:nvPicPr>
          <p:cNvPr id="5" name="Picture 4">
            <a:extLst>
              <a:ext uri="{FF2B5EF4-FFF2-40B4-BE49-F238E27FC236}">
                <a16:creationId xmlns:a16="http://schemas.microsoft.com/office/drawing/2014/main" id="{428CC56E-C14F-E944-93FB-EBB0E7DC7212}"/>
              </a:ext>
            </a:extLst>
          </p:cNvPr>
          <p:cNvPicPr>
            <a:picLocks noChangeAspect="1"/>
          </p:cNvPicPr>
          <p:nvPr/>
        </p:nvPicPr>
        <p:blipFill>
          <a:blip r:embed="rId5"/>
          <a:stretch>
            <a:fillRect/>
          </a:stretch>
        </p:blipFill>
        <p:spPr>
          <a:xfrm>
            <a:off x="287756" y="3333979"/>
            <a:ext cx="1683305" cy="1683305"/>
          </a:xfrm>
          <a:prstGeom prst="rect">
            <a:avLst/>
          </a:prstGeom>
        </p:spPr>
      </p:pic>
      <p:sp>
        <p:nvSpPr>
          <p:cNvPr id="6" name="TextBox 5">
            <a:extLst>
              <a:ext uri="{FF2B5EF4-FFF2-40B4-BE49-F238E27FC236}">
                <a16:creationId xmlns:a16="http://schemas.microsoft.com/office/drawing/2014/main" id="{1DF0E3A2-C3C8-A84C-A00A-89B30121BD68}"/>
              </a:ext>
            </a:extLst>
          </p:cNvPr>
          <p:cNvSpPr txBox="1"/>
          <p:nvPr/>
        </p:nvSpPr>
        <p:spPr>
          <a:xfrm>
            <a:off x="-46555" y="5039047"/>
            <a:ext cx="2351926" cy="646331"/>
          </a:xfrm>
          <a:prstGeom prst="rect">
            <a:avLst/>
          </a:prstGeom>
          <a:noFill/>
        </p:spPr>
        <p:txBody>
          <a:bodyPr wrap="none" rtlCol="0">
            <a:spAutoFit/>
          </a:bodyPr>
          <a:lstStyle/>
          <a:p>
            <a:pPr algn="ctr"/>
            <a:r>
              <a:rPr lang="en-US" dirty="0"/>
              <a:t>Kelly </a:t>
            </a:r>
            <a:r>
              <a:rPr lang="en-US" dirty="0" err="1"/>
              <a:t>Eckenrode</a:t>
            </a:r>
            <a:endParaRPr lang="en-US" dirty="0"/>
          </a:p>
          <a:p>
            <a:pPr algn="ctr"/>
            <a:r>
              <a:rPr lang="en-US" dirty="0"/>
              <a:t>(author of these slides)</a:t>
            </a:r>
          </a:p>
        </p:txBody>
      </p:sp>
    </p:spTree>
    <p:extLst>
      <p:ext uri="{BB962C8B-B14F-4D97-AF65-F5344CB8AC3E}">
        <p14:creationId xmlns:p14="http://schemas.microsoft.com/office/powerpoint/2010/main" val="14836257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7AF2C4-79CF-2B4A-BEF7-712DE1A21A99}"/>
              </a:ext>
            </a:extLst>
          </p:cNvPr>
          <p:cNvPicPr>
            <a:picLocks noChangeAspect="1"/>
          </p:cNvPicPr>
          <p:nvPr/>
        </p:nvPicPr>
        <p:blipFill>
          <a:blip r:embed="rId3"/>
          <a:stretch>
            <a:fillRect/>
          </a:stretch>
        </p:blipFill>
        <p:spPr>
          <a:xfrm>
            <a:off x="792660" y="2002282"/>
            <a:ext cx="4802271" cy="4292939"/>
          </a:xfrm>
          <a:prstGeom prst="rect">
            <a:avLst/>
          </a:prstGeom>
        </p:spPr>
      </p:pic>
      <p:sp>
        <p:nvSpPr>
          <p:cNvPr id="2" name="Title 1">
            <a:extLst>
              <a:ext uri="{FF2B5EF4-FFF2-40B4-BE49-F238E27FC236}">
                <a16:creationId xmlns:a16="http://schemas.microsoft.com/office/drawing/2014/main" id="{81EC493A-8246-2441-9843-A80220214377}"/>
              </a:ext>
            </a:extLst>
          </p:cNvPr>
          <p:cNvSpPr>
            <a:spLocks noGrp="1"/>
          </p:cNvSpPr>
          <p:nvPr>
            <p:ph type="title"/>
          </p:nvPr>
        </p:nvSpPr>
        <p:spPr/>
        <p:txBody>
          <a:bodyPr>
            <a:normAutofit/>
          </a:bodyPr>
          <a:lstStyle/>
          <a:p>
            <a:r>
              <a:rPr lang="en-US" sz="3600" b="1" dirty="0">
                <a:latin typeface="Avenir Roman" panose="02000503020000020003" pitchFamily="2" charset="0"/>
              </a:rPr>
              <a:t>CITE-</a:t>
            </a:r>
            <a:r>
              <a:rPr lang="en-US" sz="3600" b="1" dirty="0" err="1">
                <a:latin typeface="Avenir Roman" panose="02000503020000020003" pitchFamily="2" charset="0"/>
              </a:rPr>
              <a:t>seq</a:t>
            </a:r>
            <a:r>
              <a:rPr lang="en-US" sz="3600" dirty="0">
                <a:latin typeface="Avenir Roman" panose="02000503020000020003" pitchFamily="2" charset="0"/>
              </a:rPr>
              <a:t>: global gene expression among cord blood mononuclear cells</a:t>
            </a:r>
          </a:p>
        </p:txBody>
      </p:sp>
      <p:sp>
        <p:nvSpPr>
          <p:cNvPr id="8" name="TextBox 7">
            <a:extLst>
              <a:ext uri="{FF2B5EF4-FFF2-40B4-BE49-F238E27FC236}">
                <a16:creationId xmlns:a16="http://schemas.microsoft.com/office/drawing/2014/main" id="{BD5EAC93-DD14-FC42-814A-B9B104D5683A}"/>
              </a:ext>
            </a:extLst>
          </p:cNvPr>
          <p:cNvSpPr txBox="1"/>
          <p:nvPr/>
        </p:nvSpPr>
        <p:spPr>
          <a:xfrm>
            <a:off x="10244287" y="5934670"/>
            <a:ext cx="1947713" cy="923330"/>
          </a:xfrm>
          <a:prstGeom prst="rect">
            <a:avLst/>
          </a:prstGeom>
          <a:noFill/>
        </p:spPr>
        <p:txBody>
          <a:bodyPr wrap="none" rtlCol="0">
            <a:spAutoFit/>
          </a:bodyPr>
          <a:lstStyle/>
          <a:p>
            <a:r>
              <a:rPr lang="en-US" dirty="0" err="1">
                <a:latin typeface="+mj-lt"/>
              </a:rPr>
              <a:t>Stoeckius</a:t>
            </a:r>
            <a:r>
              <a:rPr lang="en-US" dirty="0">
                <a:latin typeface="+mj-lt"/>
              </a:rPr>
              <a:t>, M </a:t>
            </a:r>
            <a:r>
              <a:rPr lang="en-US" i="1" dirty="0">
                <a:latin typeface="+mj-lt"/>
              </a:rPr>
              <a:t>et al. </a:t>
            </a:r>
          </a:p>
          <a:p>
            <a:r>
              <a:rPr lang="en-US" dirty="0">
                <a:latin typeface="+mj-lt"/>
              </a:rPr>
              <a:t>Nature Methods, </a:t>
            </a:r>
          </a:p>
          <a:p>
            <a:r>
              <a:rPr lang="en-US" dirty="0">
                <a:latin typeface="+mj-lt"/>
              </a:rPr>
              <a:t>2017</a:t>
            </a:r>
          </a:p>
        </p:txBody>
      </p:sp>
      <p:sp>
        <p:nvSpPr>
          <p:cNvPr id="6" name="Rectangle 5">
            <a:extLst>
              <a:ext uri="{FF2B5EF4-FFF2-40B4-BE49-F238E27FC236}">
                <a16:creationId xmlns:a16="http://schemas.microsoft.com/office/drawing/2014/main" id="{B7C6B9C3-4D23-564E-A721-941083FB44E2}"/>
              </a:ext>
            </a:extLst>
          </p:cNvPr>
          <p:cNvSpPr/>
          <p:nvPr/>
        </p:nvSpPr>
        <p:spPr>
          <a:xfrm>
            <a:off x="838200" y="1779565"/>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C63F60-2D98-FB43-AED6-6C6764F72431}"/>
              </a:ext>
            </a:extLst>
          </p:cNvPr>
          <p:cNvSpPr/>
          <p:nvPr/>
        </p:nvSpPr>
        <p:spPr>
          <a:xfrm>
            <a:off x="5137731" y="1779565"/>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56FA690-7F9B-C444-9CEC-B7EDC67CF5A6}"/>
              </a:ext>
            </a:extLst>
          </p:cNvPr>
          <p:cNvSpPr txBox="1"/>
          <p:nvPr/>
        </p:nvSpPr>
        <p:spPr>
          <a:xfrm>
            <a:off x="6401956" y="2469220"/>
            <a:ext cx="4624632" cy="33590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latin typeface="Avenir Roman" panose="02000503020000020003" pitchFamily="2" charset="0"/>
              </a:rPr>
              <a:t>Each </a:t>
            </a:r>
            <a:r>
              <a:rPr lang="en-US" sz="2400" dirty="0">
                <a:solidFill>
                  <a:srgbClr val="FF0000"/>
                </a:solidFill>
                <a:latin typeface="Avenir Roman" panose="02000503020000020003" pitchFamily="2" charset="0"/>
              </a:rPr>
              <a:t>node</a:t>
            </a:r>
            <a:r>
              <a:rPr lang="en-US" sz="2400" dirty="0">
                <a:latin typeface="Avenir Roman" panose="02000503020000020003" pitchFamily="2" charset="0"/>
              </a:rPr>
              <a:t> is a cell</a:t>
            </a:r>
          </a:p>
          <a:p>
            <a:pPr marL="285750" indent="-285750">
              <a:lnSpc>
                <a:spcPct val="150000"/>
              </a:lnSpc>
              <a:buFont typeface="Arial" panose="020B0604020202020204" pitchFamily="34" charset="0"/>
              <a:buChar char="•"/>
            </a:pPr>
            <a:r>
              <a:rPr lang="en-US" sz="2400" dirty="0">
                <a:latin typeface="Avenir Roman" panose="02000503020000020003" pitchFamily="2" charset="0"/>
              </a:rPr>
              <a:t>Cells are grouped in </a:t>
            </a:r>
            <a:r>
              <a:rPr lang="en-US" sz="2400" dirty="0">
                <a:solidFill>
                  <a:srgbClr val="FF0000"/>
                </a:solidFill>
                <a:latin typeface="Avenir Roman" panose="02000503020000020003" pitchFamily="2" charset="0"/>
              </a:rPr>
              <a:t>neighborhoods</a:t>
            </a:r>
            <a:r>
              <a:rPr lang="en-US" sz="2400" dirty="0">
                <a:latin typeface="Avenir Roman" panose="02000503020000020003" pitchFamily="2" charset="0"/>
              </a:rPr>
              <a:t> of similar cells</a:t>
            </a:r>
          </a:p>
          <a:p>
            <a:pPr marL="285750" indent="-285750">
              <a:lnSpc>
                <a:spcPct val="150000"/>
              </a:lnSpc>
              <a:buFont typeface="Arial" panose="020B0604020202020204" pitchFamily="34" charset="0"/>
              <a:buChar char="•"/>
            </a:pPr>
            <a:r>
              <a:rPr lang="en-US" sz="2400" dirty="0">
                <a:latin typeface="Avenir Roman" panose="02000503020000020003" pitchFamily="2" charset="0"/>
              </a:rPr>
              <a:t>Gene expression is </a:t>
            </a:r>
            <a:r>
              <a:rPr lang="en-US" sz="2400" dirty="0">
                <a:solidFill>
                  <a:srgbClr val="FF0000"/>
                </a:solidFill>
                <a:latin typeface="Avenir Roman" panose="02000503020000020003" pitchFamily="2" charset="0"/>
              </a:rPr>
              <a:t>correlated</a:t>
            </a:r>
            <a:r>
              <a:rPr lang="en-US" sz="2400" dirty="0">
                <a:latin typeface="Avenir Roman" panose="02000503020000020003" pitchFamily="2" charset="0"/>
              </a:rPr>
              <a:t> with cell type</a:t>
            </a:r>
          </a:p>
          <a:p>
            <a:pPr>
              <a:lnSpc>
                <a:spcPct val="150000"/>
              </a:lnSpc>
            </a:pPr>
            <a:r>
              <a:rPr lang="en-US" sz="2400" dirty="0"/>
              <a:t> </a:t>
            </a:r>
          </a:p>
        </p:txBody>
      </p:sp>
    </p:spTree>
    <p:extLst>
      <p:ext uri="{BB962C8B-B14F-4D97-AF65-F5344CB8AC3E}">
        <p14:creationId xmlns:p14="http://schemas.microsoft.com/office/powerpoint/2010/main" val="195701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493A-8246-2441-9843-A80220214377}"/>
              </a:ext>
            </a:extLst>
          </p:cNvPr>
          <p:cNvSpPr>
            <a:spLocks noGrp="1"/>
          </p:cNvSpPr>
          <p:nvPr>
            <p:ph type="title"/>
          </p:nvPr>
        </p:nvSpPr>
        <p:spPr/>
        <p:txBody>
          <a:bodyPr>
            <a:normAutofit/>
          </a:bodyPr>
          <a:lstStyle/>
          <a:p>
            <a:r>
              <a:rPr lang="en-US" sz="3600" b="1" dirty="0">
                <a:latin typeface="Avenir Roman" panose="02000503020000020003" pitchFamily="2" charset="0"/>
              </a:rPr>
              <a:t>CITE-</a:t>
            </a:r>
            <a:r>
              <a:rPr lang="en-US" sz="3600" b="1" dirty="0" err="1">
                <a:latin typeface="Avenir Roman" panose="02000503020000020003" pitchFamily="2" charset="0"/>
              </a:rPr>
              <a:t>seq</a:t>
            </a:r>
            <a:r>
              <a:rPr lang="en-US" sz="3600" dirty="0">
                <a:latin typeface="Avenir Roman" panose="02000503020000020003" pitchFamily="2" charset="0"/>
              </a:rPr>
              <a:t>: global gene expression among cord blood mononuclear cell type is structured</a:t>
            </a:r>
          </a:p>
        </p:txBody>
      </p:sp>
      <p:sp>
        <p:nvSpPr>
          <p:cNvPr id="8" name="TextBox 7">
            <a:extLst>
              <a:ext uri="{FF2B5EF4-FFF2-40B4-BE49-F238E27FC236}">
                <a16:creationId xmlns:a16="http://schemas.microsoft.com/office/drawing/2014/main" id="{BD5EAC93-DD14-FC42-814A-B9B104D5683A}"/>
              </a:ext>
            </a:extLst>
          </p:cNvPr>
          <p:cNvSpPr txBox="1"/>
          <p:nvPr/>
        </p:nvSpPr>
        <p:spPr>
          <a:xfrm>
            <a:off x="10244287" y="5934670"/>
            <a:ext cx="1947713" cy="923330"/>
          </a:xfrm>
          <a:prstGeom prst="rect">
            <a:avLst/>
          </a:prstGeom>
          <a:noFill/>
        </p:spPr>
        <p:txBody>
          <a:bodyPr wrap="none" rtlCol="0">
            <a:spAutoFit/>
          </a:bodyPr>
          <a:lstStyle/>
          <a:p>
            <a:r>
              <a:rPr lang="en-US" dirty="0" err="1">
                <a:latin typeface="+mj-lt"/>
              </a:rPr>
              <a:t>Stoeckius</a:t>
            </a:r>
            <a:r>
              <a:rPr lang="en-US" dirty="0">
                <a:latin typeface="+mj-lt"/>
              </a:rPr>
              <a:t>, M </a:t>
            </a:r>
            <a:r>
              <a:rPr lang="en-US" i="1" dirty="0">
                <a:latin typeface="+mj-lt"/>
              </a:rPr>
              <a:t>et al. </a:t>
            </a:r>
          </a:p>
          <a:p>
            <a:r>
              <a:rPr lang="en-US" dirty="0">
                <a:latin typeface="+mj-lt"/>
              </a:rPr>
              <a:t>Nature Methods, </a:t>
            </a:r>
          </a:p>
          <a:p>
            <a:r>
              <a:rPr lang="en-US" dirty="0">
                <a:latin typeface="+mj-lt"/>
              </a:rPr>
              <a:t>2017</a:t>
            </a:r>
          </a:p>
        </p:txBody>
      </p:sp>
      <p:pic>
        <p:nvPicPr>
          <p:cNvPr id="5" name="Picture 4">
            <a:extLst>
              <a:ext uri="{FF2B5EF4-FFF2-40B4-BE49-F238E27FC236}">
                <a16:creationId xmlns:a16="http://schemas.microsoft.com/office/drawing/2014/main" id="{F18078C9-A674-9D44-9FB2-7FFC2F2ED85F}"/>
              </a:ext>
            </a:extLst>
          </p:cNvPr>
          <p:cNvPicPr>
            <a:picLocks noChangeAspect="1"/>
          </p:cNvPicPr>
          <p:nvPr/>
        </p:nvPicPr>
        <p:blipFill>
          <a:blip r:embed="rId3"/>
          <a:stretch>
            <a:fillRect/>
          </a:stretch>
        </p:blipFill>
        <p:spPr>
          <a:xfrm>
            <a:off x="1589237" y="1690688"/>
            <a:ext cx="8655050" cy="4508197"/>
          </a:xfrm>
          <a:prstGeom prst="rect">
            <a:avLst/>
          </a:prstGeom>
        </p:spPr>
      </p:pic>
      <p:sp>
        <p:nvSpPr>
          <p:cNvPr id="7" name="TextBox 6">
            <a:extLst>
              <a:ext uri="{FF2B5EF4-FFF2-40B4-BE49-F238E27FC236}">
                <a16:creationId xmlns:a16="http://schemas.microsoft.com/office/drawing/2014/main" id="{E0BF39C5-6A4A-A34C-9067-467F54CD4AE3}"/>
              </a:ext>
            </a:extLst>
          </p:cNvPr>
          <p:cNvSpPr txBox="1"/>
          <p:nvPr/>
        </p:nvSpPr>
        <p:spPr>
          <a:xfrm rot="16200000">
            <a:off x="543423" y="4976587"/>
            <a:ext cx="1516056" cy="400110"/>
          </a:xfrm>
          <a:prstGeom prst="rect">
            <a:avLst/>
          </a:prstGeom>
          <a:noFill/>
        </p:spPr>
        <p:txBody>
          <a:bodyPr wrap="none" rtlCol="0">
            <a:spAutoFit/>
          </a:bodyPr>
          <a:lstStyle/>
          <a:p>
            <a:r>
              <a:rPr lang="en-US" sz="2000" dirty="0"/>
              <a:t>Antibody tag</a:t>
            </a:r>
          </a:p>
        </p:txBody>
      </p:sp>
      <p:sp>
        <p:nvSpPr>
          <p:cNvPr id="10" name="TextBox 9">
            <a:extLst>
              <a:ext uri="{FF2B5EF4-FFF2-40B4-BE49-F238E27FC236}">
                <a16:creationId xmlns:a16="http://schemas.microsoft.com/office/drawing/2014/main" id="{34A16DC4-323C-EC45-8EAB-734F9E26C6DE}"/>
              </a:ext>
            </a:extLst>
          </p:cNvPr>
          <p:cNvSpPr txBox="1"/>
          <p:nvPr/>
        </p:nvSpPr>
        <p:spPr>
          <a:xfrm rot="16200000">
            <a:off x="346350" y="2985905"/>
            <a:ext cx="1910203" cy="400110"/>
          </a:xfrm>
          <a:prstGeom prst="rect">
            <a:avLst/>
          </a:prstGeom>
          <a:noFill/>
        </p:spPr>
        <p:txBody>
          <a:bodyPr wrap="none" rtlCol="0">
            <a:spAutoFit/>
          </a:bodyPr>
          <a:lstStyle/>
          <a:p>
            <a:r>
              <a:rPr lang="en-US" sz="2000" dirty="0"/>
              <a:t>Gene expression</a:t>
            </a:r>
          </a:p>
        </p:txBody>
      </p:sp>
    </p:spTree>
    <p:extLst>
      <p:ext uri="{BB962C8B-B14F-4D97-AF65-F5344CB8AC3E}">
        <p14:creationId xmlns:p14="http://schemas.microsoft.com/office/powerpoint/2010/main" val="2386410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073E-D6BD-2841-9A48-6D7680EAC4CF}"/>
              </a:ext>
            </a:extLst>
          </p:cNvPr>
          <p:cNvSpPr>
            <a:spLocks noGrp="1"/>
          </p:cNvSpPr>
          <p:nvPr>
            <p:ph type="title"/>
          </p:nvPr>
        </p:nvSpPr>
        <p:spPr>
          <a:xfrm>
            <a:off x="838200" y="365125"/>
            <a:ext cx="11353800" cy="1325563"/>
          </a:xfrm>
        </p:spPr>
        <p:txBody>
          <a:bodyPr>
            <a:normAutofit/>
          </a:bodyPr>
          <a:lstStyle/>
          <a:p>
            <a:r>
              <a:rPr lang="en-US" sz="3600" b="1" dirty="0" err="1">
                <a:latin typeface="Avenir Roman" panose="02000503020000020003" pitchFamily="2" charset="0"/>
              </a:rPr>
              <a:t>GoT</a:t>
            </a:r>
            <a:r>
              <a:rPr lang="en-US" sz="3600" dirty="0">
                <a:latin typeface="Avenir Roman" panose="02000503020000020003" pitchFamily="2" charset="0"/>
              </a:rPr>
              <a:t> (</a:t>
            </a:r>
            <a:r>
              <a:rPr lang="en-US" sz="3600" b="1" dirty="0">
                <a:latin typeface="Avenir Roman" panose="02000503020000020003" pitchFamily="2" charset="0"/>
              </a:rPr>
              <a:t>G</a:t>
            </a:r>
            <a:r>
              <a:rPr lang="en-US" sz="3600" dirty="0">
                <a:latin typeface="Avenir Roman" panose="02000503020000020003" pitchFamily="2" charset="0"/>
              </a:rPr>
              <a:t>enotyping of </a:t>
            </a:r>
            <a:r>
              <a:rPr lang="en-US" sz="3600" b="1" dirty="0">
                <a:latin typeface="Avenir Roman" panose="02000503020000020003" pitchFamily="2" charset="0"/>
              </a:rPr>
              <a:t>T</a:t>
            </a:r>
            <a:r>
              <a:rPr lang="en-US" sz="3600" dirty="0">
                <a:latin typeface="Avenir Roman" panose="02000503020000020003" pitchFamily="2" charset="0"/>
              </a:rPr>
              <a:t>ranscriptome sequencing) differentiates mixed cell population by genotyping</a:t>
            </a:r>
          </a:p>
        </p:txBody>
      </p:sp>
      <p:pic>
        <p:nvPicPr>
          <p:cNvPr id="4" name="Content Placeholder 3">
            <a:extLst>
              <a:ext uri="{FF2B5EF4-FFF2-40B4-BE49-F238E27FC236}">
                <a16:creationId xmlns:a16="http://schemas.microsoft.com/office/drawing/2014/main" id="{1FA042C0-38C9-3C48-8940-143D9CCEA060}"/>
              </a:ext>
            </a:extLst>
          </p:cNvPr>
          <p:cNvPicPr>
            <a:picLocks noGrp="1" noChangeAspect="1"/>
          </p:cNvPicPr>
          <p:nvPr>
            <p:ph idx="1"/>
          </p:nvPr>
        </p:nvPicPr>
        <p:blipFill rotWithShape="1">
          <a:blip r:embed="rId3"/>
          <a:srcRect l="-1" t="-1" r="736" b="6268"/>
          <a:stretch/>
        </p:blipFill>
        <p:spPr>
          <a:xfrm>
            <a:off x="783332" y="1971676"/>
            <a:ext cx="6750698" cy="3962994"/>
          </a:xfrm>
        </p:spPr>
      </p:pic>
      <p:sp>
        <p:nvSpPr>
          <p:cNvPr id="6" name="Rectangle 5">
            <a:extLst>
              <a:ext uri="{FF2B5EF4-FFF2-40B4-BE49-F238E27FC236}">
                <a16:creationId xmlns:a16="http://schemas.microsoft.com/office/drawing/2014/main" id="{BA9EB0AB-AD93-8147-BC8C-89F4AD230A8D}"/>
              </a:ext>
            </a:extLst>
          </p:cNvPr>
          <p:cNvSpPr/>
          <p:nvPr/>
        </p:nvSpPr>
        <p:spPr>
          <a:xfrm>
            <a:off x="4295775" y="1690688"/>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BFEF69D-F2CE-6043-8B07-CCFF3A2AAD01}"/>
              </a:ext>
            </a:extLst>
          </p:cNvPr>
          <p:cNvSpPr/>
          <p:nvPr/>
        </p:nvSpPr>
        <p:spPr>
          <a:xfrm>
            <a:off x="7262812" y="5286375"/>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D02EB5A-C5AB-824D-875F-1FA3109759BC}"/>
              </a:ext>
            </a:extLst>
          </p:cNvPr>
          <p:cNvSpPr txBox="1"/>
          <p:nvPr/>
        </p:nvSpPr>
        <p:spPr>
          <a:xfrm>
            <a:off x="7603353" y="2457296"/>
            <a:ext cx="4305300" cy="33590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latin typeface="Avenir Roman" panose="02000503020000020003" pitchFamily="2" charset="0"/>
              </a:rPr>
              <a:t>Cells are grouped by </a:t>
            </a:r>
            <a:r>
              <a:rPr lang="en-US" sz="2400" dirty="0">
                <a:solidFill>
                  <a:srgbClr val="FF0000"/>
                </a:solidFill>
                <a:latin typeface="Avenir Roman" panose="02000503020000020003" pitchFamily="2" charset="0"/>
              </a:rPr>
              <a:t>transcriptional</a:t>
            </a:r>
            <a:r>
              <a:rPr lang="en-US" sz="2400" dirty="0">
                <a:latin typeface="Avenir Roman" panose="02000503020000020003" pitchFamily="2" charset="0"/>
              </a:rPr>
              <a:t> information</a:t>
            </a:r>
          </a:p>
          <a:p>
            <a:pPr marL="285750" indent="-285750">
              <a:lnSpc>
                <a:spcPct val="150000"/>
              </a:lnSpc>
              <a:buFont typeface="Arial" panose="020B0604020202020204" pitchFamily="34" charset="0"/>
              <a:buChar char="•"/>
            </a:pPr>
            <a:r>
              <a:rPr lang="en-US" sz="2400" dirty="0">
                <a:latin typeface="Avenir Roman" panose="02000503020000020003" pitchFamily="2" charset="0"/>
              </a:rPr>
              <a:t>Mutant neoplasms </a:t>
            </a:r>
            <a:r>
              <a:rPr lang="en-US" sz="2400" dirty="0">
                <a:solidFill>
                  <a:srgbClr val="FF0000"/>
                </a:solidFill>
                <a:latin typeface="Avenir Roman" panose="02000503020000020003" pitchFamily="2" charset="0"/>
              </a:rPr>
              <a:t>cannot</a:t>
            </a:r>
            <a:r>
              <a:rPr lang="en-US" sz="2400" dirty="0">
                <a:latin typeface="Avenir Roman" panose="02000503020000020003" pitchFamily="2" charset="0"/>
              </a:rPr>
              <a:t> be distinguished from wild-type by RNA alone</a:t>
            </a:r>
          </a:p>
          <a:p>
            <a:pPr>
              <a:lnSpc>
                <a:spcPct val="150000"/>
              </a:lnSpc>
            </a:pPr>
            <a:r>
              <a:rPr lang="en-US" sz="2400" dirty="0"/>
              <a:t> </a:t>
            </a:r>
          </a:p>
        </p:txBody>
      </p:sp>
      <p:sp>
        <p:nvSpPr>
          <p:cNvPr id="10" name="TextBox 9">
            <a:extLst>
              <a:ext uri="{FF2B5EF4-FFF2-40B4-BE49-F238E27FC236}">
                <a16:creationId xmlns:a16="http://schemas.microsoft.com/office/drawing/2014/main" id="{DB1C4EBF-8793-A34D-A02E-2DEDE31F067F}"/>
              </a:ext>
            </a:extLst>
          </p:cNvPr>
          <p:cNvSpPr txBox="1"/>
          <p:nvPr/>
        </p:nvSpPr>
        <p:spPr>
          <a:xfrm>
            <a:off x="10244287" y="5934670"/>
            <a:ext cx="1664366" cy="646331"/>
          </a:xfrm>
          <a:prstGeom prst="rect">
            <a:avLst/>
          </a:prstGeom>
          <a:noFill/>
        </p:spPr>
        <p:txBody>
          <a:bodyPr wrap="none" rtlCol="0">
            <a:spAutoFit/>
          </a:bodyPr>
          <a:lstStyle/>
          <a:p>
            <a:r>
              <a:rPr lang="en-US" dirty="0">
                <a:latin typeface="+mj-lt"/>
              </a:rPr>
              <a:t>Nam, A. S </a:t>
            </a:r>
            <a:r>
              <a:rPr lang="en-US" i="1" dirty="0">
                <a:latin typeface="+mj-lt"/>
              </a:rPr>
              <a:t>et al. </a:t>
            </a:r>
          </a:p>
          <a:p>
            <a:r>
              <a:rPr lang="en-US" dirty="0">
                <a:latin typeface="+mj-lt"/>
              </a:rPr>
              <a:t>Nature, 2019</a:t>
            </a:r>
          </a:p>
        </p:txBody>
      </p:sp>
    </p:spTree>
    <p:extLst>
      <p:ext uri="{BB962C8B-B14F-4D97-AF65-F5344CB8AC3E}">
        <p14:creationId xmlns:p14="http://schemas.microsoft.com/office/powerpoint/2010/main" val="242775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073E-D6BD-2841-9A48-6D7680EAC4CF}"/>
              </a:ext>
            </a:extLst>
          </p:cNvPr>
          <p:cNvSpPr>
            <a:spLocks noGrp="1"/>
          </p:cNvSpPr>
          <p:nvPr>
            <p:ph type="title"/>
          </p:nvPr>
        </p:nvSpPr>
        <p:spPr>
          <a:xfrm>
            <a:off x="838200" y="365125"/>
            <a:ext cx="11353800" cy="1325563"/>
          </a:xfrm>
        </p:spPr>
        <p:txBody>
          <a:bodyPr>
            <a:normAutofit/>
          </a:bodyPr>
          <a:lstStyle/>
          <a:p>
            <a:r>
              <a:rPr lang="en-US" sz="3600" b="1" dirty="0" err="1">
                <a:latin typeface="Avenir Roman" panose="02000503020000020003" pitchFamily="2" charset="0"/>
              </a:rPr>
              <a:t>GoT</a:t>
            </a:r>
            <a:r>
              <a:rPr lang="en-US" sz="3600" dirty="0">
                <a:latin typeface="Avenir Roman" panose="02000503020000020003" pitchFamily="2" charset="0"/>
              </a:rPr>
              <a:t> (</a:t>
            </a:r>
            <a:r>
              <a:rPr lang="en-US" sz="3600" b="1" dirty="0">
                <a:latin typeface="Avenir Roman" panose="02000503020000020003" pitchFamily="2" charset="0"/>
              </a:rPr>
              <a:t>G</a:t>
            </a:r>
            <a:r>
              <a:rPr lang="en-US" sz="3600" dirty="0">
                <a:latin typeface="Avenir Roman" panose="02000503020000020003" pitchFamily="2" charset="0"/>
              </a:rPr>
              <a:t>enotyping of </a:t>
            </a:r>
            <a:r>
              <a:rPr lang="en-US" sz="3600" b="1" dirty="0">
                <a:latin typeface="Avenir Roman" panose="02000503020000020003" pitchFamily="2" charset="0"/>
              </a:rPr>
              <a:t>T</a:t>
            </a:r>
            <a:r>
              <a:rPr lang="en-US" sz="3600" dirty="0">
                <a:latin typeface="Avenir Roman" panose="02000503020000020003" pitchFamily="2" charset="0"/>
              </a:rPr>
              <a:t>ranscriptome sequencing) differentiates mixed cell population by genotyping</a:t>
            </a:r>
          </a:p>
        </p:txBody>
      </p:sp>
      <p:sp>
        <p:nvSpPr>
          <p:cNvPr id="6" name="Rectangle 5">
            <a:extLst>
              <a:ext uri="{FF2B5EF4-FFF2-40B4-BE49-F238E27FC236}">
                <a16:creationId xmlns:a16="http://schemas.microsoft.com/office/drawing/2014/main" id="{BA9EB0AB-AD93-8147-BC8C-89F4AD230A8D}"/>
              </a:ext>
            </a:extLst>
          </p:cNvPr>
          <p:cNvSpPr/>
          <p:nvPr/>
        </p:nvSpPr>
        <p:spPr>
          <a:xfrm>
            <a:off x="4295775" y="1690688"/>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BFEF69D-F2CE-6043-8B07-CCFF3A2AAD01}"/>
              </a:ext>
            </a:extLst>
          </p:cNvPr>
          <p:cNvSpPr/>
          <p:nvPr/>
        </p:nvSpPr>
        <p:spPr>
          <a:xfrm>
            <a:off x="7262812" y="5286375"/>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B1C4EBF-8793-A34D-A02E-2DEDE31F067F}"/>
              </a:ext>
            </a:extLst>
          </p:cNvPr>
          <p:cNvSpPr txBox="1"/>
          <p:nvPr/>
        </p:nvSpPr>
        <p:spPr>
          <a:xfrm>
            <a:off x="10244287" y="5934670"/>
            <a:ext cx="1664366" cy="646331"/>
          </a:xfrm>
          <a:prstGeom prst="rect">
            <a:avLst/>
          </a:prstGeom>
          <a:noFill/>
        </p:spPr>
        <p:txBody>
          <a:bodyPr wrap="none" rtlCol="0">
            <a:spAutoFit/>
          </a:bodyPr>
          <a:lstStyle/>
          <a:p>
            <a:r>
              <a:rPr lang="en-US" dirty="0">
                <a:latin typeface="+mj-lt"/>
              </a:rPr>
              <a:t>Nam, A. S </a:t>
            </a:r>
            <a:r>
              <a:rPr lang="en-US" i="1" dirty="0">
                <a:latin typeface="+mj-lt"/>
              </a:rPr>
              <a:t>et al. </a:t>
            </a:r>
          </a:p>
          <a:p>
            <a:r>
              <a:rPr lang="en-US" dirty="0">
                <a:latin typeface="+mj-lt"/>
              </a:rPr>
              <a:t>Nature, 2019</a:t>
            </a:r>
          </a:p>
        </p:txBody>
      </p:sp>
      <p:pic>
        <p:nvPicPr>
          <p:cNvPr id="11" name="Content Placeholder 10">
            <a:extLst>
              <a:ext uri="{FF2B5EF4-FFF2-40B4-BE49-F238E27FC236}">
                <a16:creationId xmlns:a16="http://schemas.microsoft.com/office/drawing/2014/main" id="{94100275-FB2E-B544-BBA2-D8BD3393E962}"/>
              </a:ext>
            </a:extLst>
          </p:cNvPr>
          <p:cNvPicPr>
            <a:picLocks noGrp="1" noChangeAspect="1"/>
          </p:cNvPicPr>
          <p:nvPr>
            <p:ph idx="1"/>
          </p:nvPr>
        </p:nvPicPr>
        <p:blipFill>
          <a:blip r:embed="rId3"/>
          <a:stretch>
            <a:fillRect/>
          </a:stretch>
        </p:blipFill>
        <p:spPr>
          <a:xfrm>
            <a:off x="713423" y="1871463"/>
            <a:ext cx="7230425" cy="4063207"/>
          </a:xfrm>
        </p:spPr>
      </p:pic>
      <p:sp>
        <p:nvSpPr>
          <p:cNvPr id="12" name="TextBox 11">
            <a:extLst>
              <a:ext uri="{FF2B5EF4-FFF2-40B4-BE49-F238E27FC236}">
                <a16:creationId xmlns:a16="http://schemas.microsoft.com/office/drawing/2014/main" id="{B362DFD8-D491-114D-A175-BBED1702CD08}"/>
              </a:ext>
            </a:extLst>
          </p:cNvPr>
          <p:cNvSpPr txBox="1"/>
          <p:nvPr/>
        </p:nvSpPr>
        <p:spPr>
          <a:xfrm>
            <a:off x="8177212" y="2147888"/>
            <a:ext cx="3867151" cy="391305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latin typeface="Avenir Roman" panose="02000503020000020003" pitchFamily="2" charset="0"/>
              </a:rPr>
              <a:t>Higher frequency of </a:t>
            </a:r>
            <a:r>
              <a:rPr lang="en-US" sz="2400" dirty="0">
                <a:solidFill>
                  <a:srgbClr val="FF0000"/>
                </a:solidFill>
                <a:latin typeface="Avenir Roman" panose="02000503020000020003" pitchFamily="2" charset="0"/>
              </a:rPr>
              <a:t>mutation</a:t>
            </a:r>
            <a:r>
              <a:rPr lang="en-US" sz="2400" dirty="0">
                <a:latin typeface="Avenir Roman" panose="02000503020000020003" pitchFamily="2" charset="0"/>
              </a:rPr>
              <a:t> is found in progenitor, not HSPCs</a:t>
            </a:r>
          </a:p>
          <a:p>
            <a:pPr marL="342900" indent="-342900">
              <a:lnSpc>
                <a:spcPct val="150000"/>
              </a:lnSpc>
              <a:buFont typeface="Arial" panose="020B0604020202020204" pitchFamily="34" charset="0"/>
              <a:buChar char="•"/>
            </a:pPr>
            <a:r>
              <a:rPr lang="en-US" sz="2400" dirty="0">
                <a:latin typeface="Avenir Roman" panose="02000503020000020003" pitchFamily="2" charset="0"/>
              </a:rPr>
              <a:t>Detected by genotyping within </a:t>
            </a:r>
            <a:r>
              <a:rPr lang="en-US" sz="2400" dirty="0">
                <a:solidFill>
                  <a:srgbClr val="FF0000"/>
                </a:solidFill>
                <a:latin typeface="Avenir Roman" panose="02000503020000020003" pitchFamily="2" charset="0"/>
              </a:rPr>
              <a:t>same </a:t>
            </a:r>
            <a:r>
              <a:rPr lang="en-US" sz="2400" dirty="0">
                <a:latin typeface="Avenir Roman" panose="02000503020000020003" pitchFamily="2" charset="0"/>
              </a:rPr>
              <a:t>progenitor </a:t>
            </a:r>
            <a:r>
              <a:rPr lang="en-US" sz="2400" dirty="0">
                <a:solidFill>
                  <a:srgbClr val="FF0000"/>
                </a:solidFill>
                <a:latin typeface="Avenir Roman" panose="02000503020000020003" pitchFamily="2" charset="0"/>
              </a:rPr>
              <a:t>cluster</a:t>
            </a:r>
          </a:p>
          <a:p>
            <a:pPr>
              <a:lnSpc>
                <a:spcPct val="150000"/>
              </a:lnSpc>
            </a:pPr>
            <a:r>
              <a:rPr lang="en-US" sz="2400" dirty="0"/>
              <a:t> </a:t>
            </a:r>
          </a:p>
        </p:txBody>
      </p:sp>
    </p:spTree>
    <p:extLst>
      <p:ext uri="{BB962C8B-B14F-4D97-AF65-F5344CB8AC3E}">
        <p14:creationId xmlns:p14="http://schemas.microsoft.com/office/powerpoint/2010/main" val="411731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1378-4AB2-8147-8F4E-7E598C23AC99}"/>
              </a:ext>
            </a:extLst>
          </p:cNvPr>
          <p:cNvSpPr>
            <a:spLocks noGrp="1"/>
          </p:cNvSpPr>
          <p:nvPr>
            <p:ph type="title"/>
          </p:nvPr>
        </p:nvSpPr>
        <p:spPr/>
        <p:txBody>
          <a:bodyPr>
            <a:normAutofit/>
          </a:bodyPr>
          <a:lstStyle/>
          <a:p>
            <a:r>
              <a:rPr lang="en-US" sz="3600" dirty="0">
                <a:latin typeface="Avenir Roman" panose="02000503020000020003" pitchFamily="2" charset="0"/>
              </a:rPr>
              <a:t>Triple-</a:t>
            </a:r>
            <a:r>
              <a:rPr lang="en-US" sz="3600" dirty="0" err="1">
                <a:latin typeface="Avenir Roman" panose="02000503020000020003" pitchFamily="2" charset="0"/>
              </a:rPr>
              <a:t>omic</a:t>
            </a:r>
            <a:r>
              <a:rPr lang="en-US" sz="3600" dirty="0">
                <a:latin typeface="Avenir Roman" panose="02000503020000020003" pitchFamily="2" charset="0"/>
              </a:rPr>
              <a:t> data with </a:t>
            </a:r>
            <a:r>
              <a:rPr lang="en-US" sz="3600" b="1" dirty="0" err="1">
                <a:latin typeface="Avenir Roman" panose="02000503020000020003" pitchFamily="2" charset="0"/>
              </a:rPr>
              <a:t>iscCOOL-seq</a:t>
            </a:r>
            <a:r>
              <a:rPr lang="en-US" sz="3600" dirty="0">
                <a:latin typeface="Avenir Roman" panose="02000503020000020003" pitchFamily="2" charset="0"/>
              </a:rPr>
              <a:t>/</a:t>
            </a:r>
            <a:r>
              <a:rPr lang="en-US" sz="3600" dirty="0" err="1">
                <a:latin typeface="Avenir Roman" panose="02000503020000020003" pitchFamily="2" charset="0"/>
              </a:rPr>
              <a:t>scNMT-seq</a:t>
            </a:r>
            <a:endParaRPr lang="en-US" sz="3600" dirty="0">
              <a:latin typeface="Avenir Roman" panose="02000503020000020003" pitchFamily="2" charset="0"/>
            </a:endParaRPr>
          </a:p>
        </p:txBody>
      </p:sp>
      <p:pic>
        <p:nvPicPr>
          <p:cNvPr id="7" name="Content Placeholder 6">
            <a:extLst>
              <a:ext uri="{FF2B5EF4-FFF2-40B4-BE49-F238E27FC236}">
                <a16:creationId xmlns:a16="http://schemas.microsoft.com/office/drawing/2014/main" id="{12C4CB3E-03E5-BD4A-9ADE-526673C83615}"/>
              </a:ext>
            </a:extLst>
          </p:cNvPr>
          <p:cNvPicPr>
            <a:picLocks noGrp="1" noChangeAspect="1"/>
          </p:cNvPicPr>
          <p:nvPr>
            <p:ph idx="1"/>
          </p:nvPr>
        </p:nvPicPr>
        <p:blipFill>
          <a:blip r:embed="rId3"/>
          <a:stretch>
            <a:fillRect/>
          </a:stretch>
        </p:blipFill>
        <p:spPr>
          <a:xfrm>
            <a:off x="4225646" y="1690688"/>
            <a:ext cx="5344318" cy="4843288"/>
          </a:xfrm>
        </p:spPr>
      </p:pic>
      <p:sp>
        <p:nvSpPr>
          <p:cNvPr id="8" name="Rectangle 7">
            <a:extLst>
              <a:ext uri="{FF2B5EF4-FFF2-40B4-BE49-F238E27FC236}">
                <a16:creationId xmlns:a16="http://schemas.microsoft.com/office/drawing/2014/main" id="{62161A71-A7A2-4949-9791-4ACE731A4E73}"/>
              </a:ext>
            </a:extLst>
          </p:cNvPr>
          <p:cNvSpPr/>
          <p:nvPr/>
        </p:nvSpPr>
        <p:spPr>
          <a:xfrm>
            <a:off x="3586163" y="1690688"/>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508FC64-C9B5-7142-B031-A31146348B2B}"/>
              </a:ext>
            </a:extLst>
          </p:cNvPr>
          <p:cNvSpPr/>
          <p:nvPr/>
        </p:nvSpPr>
        <p:spPr>
          <a:xfrm>
            <a:off x="10401300" y="6057581"/>
            <a:ext cx="1905000" cy="646331"/>
          </a:xfrm>
          <a:prstGeom prst="rect">
            <a:avLst/>
          </a:prstGeom>
        </p:spPr>
        <p:txBody>
          <a:bodyPr wrap="square">
            <a:spAutoFit/>
          </a:bodyPr>
          <a:lstStyle/>
          <a:p>
            <a:r>
              <a:rPr lang="en-US" dirty="0">
                <a:solidFill>
                  <a:srgbClr val="000000"/>
                </a:solidFill>
                <a:latin typeface="+mj-lt"/>
              </a:rPr>
              <a:t>Gu C</a:t>
            </a:r>
            <a:r>
              <a:rPr lang="en-US" i="1" dirty="0">
                <a:solidFill>
                  <a:srgbClr val="000000"/>
                </a:solidFill>
                <a:latin typeface="+mj-lt"/>
              </a:rPr>
              <a:t>, et al.</a:t>
            </a:r>
            <a:r>
              <a:rPr lang="en-US" dirty="0">
                <a:solidFill>
                  <a:srgbClr val="000000"/>
                </a:solidFill>
                <a:latin typeface="+mj-lt"/>
              </a:rPr>
              <a:t> Cell Res. 2019</a:t>
            </a:r>
            <a:endParaRPr lang="en-US" dirty="0">
              <a:latin typeface="+mj-lt"/>
            </a:endParaRPr>
          </a:p>
        </p:txBody>
      </p:sp>
      <p:sp>
        <p:nvSpPr>
          <p:cNvPr id="12" name="TextBox 11">
            <a:extLst>
              <a:ext uri="{FF2B5EF4-FFF2-40B4-BE49-F238E27FC236}">
                <a16:creationId xmlns:a16="http://schemas.microsoft.com/office/drawing/2014/main" id="{1AC6D838-8C4F-1C4E-A339-72BD231699A7}"/>
              </a:ext>
            </a:extLst>
          </p:cNvPr>
          <p:cNvSpPr txBox="1"/>
          <p:nvPr/>
        </p:nvSpPr>
        <p:spPr>
          <a:xfrm>
            <a:off x="923249" y="2800350"/>
            <a:ext cx="2471061" cy="1897186"/>
          </a:xfrm>
          <a:prstGeom prst="rect">
            <a:avLst/>
          </a:prstGeom>
          <a:noFill/>
        </p:spPr>
        <p:txBody>
          <a:bodyPr wrap="none" rtlCol="0">
            <a:spAutoFit/>
          </a:bodyPr>
          <a:lstStyle/>
          <a:p>
            <a:pPr>
              <a:lnSpc>
                <a:spcPct val="150000"/>
              </a:lnSpc>
            </a:pPr>
            <a:r>
              <a:rPr lang="en-US" sz="2000" dirty="0">
                <a:latin typeface="Avenir Roman" panose="02000503020000020003" pitchFamily="2" charset="0"/>
              </a:rPr>
              <a:t>Single cell</a:t>
            </a:r>
          </a:p>
          <a:p>
            <a:pPr marL="285750" indent="-285750">
              <a:lnSpc>
                <a:spcPct val="150000"/>
              </a:lnSpc>
              <a:buFont typeface="Arial" panose="020B0604020202020204" pitchFamily="34" charset="0"/>
              <a:buChar char="•"/>
            </a:pPr>
            <a:r>
              <a:rPr lang="en-US" sz="2000" dirty="0">
                <a:latin typeface="Avenir Roman" panose="02000503020000020003" pitchFamily="2" charset="0"/>
              </a:rPr>
              <a:t>RNA-</a:t>
            </a:r>
            <a:r>
              <a:rPr lang="en-US" sz="2000" dirty="0" err="1">
                <a:latin typeface="Avenir Roman" panose="02000503020000020003" pitchFamily="2" charset="0"/>
              </a:rPr>
              <a:t>seq</a:t>
            </a:r>
            <a:endParaRPr lang="en-US" sz="2000" dirty="0">
              <a:latin typeface="Avenir Roman" panose="02000503020000020003" pitchFamily="2" charset="0"/>
            </a:endParaRPr>
          </a:p>
          <a:p>
            <a:pPr marL="285750" indent="-285750">
              <a:lnSpc>
                <a:spcPct val="150000"/>
              </a:lnSpc>
              <a:buFont typeface="Arial" panose="020B0604020202020204" pitchFamily="34" charset="0"/>
              <a:buChar char="•"/>
            </a:pPr>
            <a:r>
              <a:rPr lang="en-US" sz="2000" dirty="0">
                <a:latin typeface="Avenir Roman" panose="02000503020000020003" pitchFamily="2" charset="0"/>
              </a:rPr>
              <a:t>DNA accessibility</a:t>
            </a:r>
          </a:p>
          <a:p>
            <a:pPr marL="285750" indent="-285750">
              <a:lnSpc>
                <a:spcPct val="150000"/>
              </a:lnSpc>
              <a:buFont typeface="Arial" panose="020B0604020202020204" pitchFamily="34" charset="0"/>
              <a:buChar char="•"/>
            </a:pPr>
            <a:r>
              <a:rPr lang="en-US" sz="2000" dirty="0">
                <a:latin typeface="Avenir Roman" panose="02000503020000020003" pitchFamily="2" charset="0"/>
              </a:rPr>
              <a:t>DNA methylation</a:t>
            </a:r>
            <a:endParaRPr lang="en-US" sz="2000" dirty="0"/>
          </a:p>
        </p:txBody>
      </p:sp>
    </p:spTree>
    <p:extLst>
      <p:ext uri="{BB962C8B-B14F-4D97-AF65-F5344CB8AC3E}">
        <p14:creationId xmlns:p14="http://schemas.microsoft.com/office/powerpoint/2010/main" val="4076790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161A71-A7A2-4949-9791-4ACE731A4E73}"/>
              </a:ext>
            </a:extLst>
          </p:cNvPr>
          <p:cNvSpPr/>
          <p:nvPr/>
        </p:nvSpPr>
        <p:spPr>
          <a:xfrm>
            <a:off x="3157538" y="2036690"/>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508FC64-C9B5-7142-B031-A31146348B2B}"/>
              </a:ext>
            </a:extLst>
          </p:cNvPr>
          <p:cNvSpPr/>
          <p:nvPr/>
        </p:nvSpPr>
        <p:spPr>
          <a:xfrm>
            <a:off x="10401300" y="6057581"/>
            <a:ext cx="1905000" cy="646331"/>
          </a:xfrm>
          <a:prstGeom prst="rect">
            <a:avLst/>
          </a:prstGeom>
        </p:spPr>
        <p:txBody>
          <a:bodyPr wrap="square">
            <a:spAutoFit/>
          </a:bodyPr>
          <a:lstStyle/>
          <a:p>
            <a:r>
              <a:rPr lang="en-US" dirty="0">
                <a:solidFill>
                  <a:srgbClr val="000000"/>
                </a:solidFill>
                <a:latin typeface="+mj-lt"/>
              </a:rPr>
              <a:t>Gu C</a:t>
            </a:r>
            <a:r>
              <a:rPr lang="en-US" i="1" dirty="0">
                <a:solidFill>
                  <a:srgbClr val="000000"/>
                </a:solidFill>
                <a:latin typeface="+mj-lt"/>
              </a:rPr>
              <a:t>, et al.</a:t>
            </a:r>
            <a:r>
              <a:rPr lang="en-US" dirty="0">
                <a:solidFill>
                  <a:srgbClr val="000000"/>
                </a:solidFill>
                <a:latin typeface="+mj-lt"/>
              </a:rPr>
              <a:t> Cell Res. 2019</a:t>
            </a:r>
            <a:endParaRPr lang="en-US" dirty="0">
              <a:latin typeface="+mj-lt"/>
            </a:endParaRPr>
          </a:p>
        </p:txBody>
      </p:sp>
      <p:pic>
        <p:nvPicPr>
          <p:cNvPr id="14" name="Content Placeholder 13">
            <a:extLst>
              <a:ext uri="{FF2B5EF4-FFF2-40B4-BE49-F238E27FC236}">
                <a16:creationId xmlns:a16="http://schemas.microsoft.com/office/drawing/2014/main" id="{15D767A6-08CE-CD4B-B6F1-9ED8AD97F188}"/>
              </a:ext>
            </a:extLst>
          </p:cNvPr>
          <p:cNvPicPr>
            <a:picLocks noGrp="1" noChangeAspect="1"/>
          </p:cNvPicPr>
          <p:nvPr>
            <p:ph idx="1"/>
          </p:nvPr>
        </p:nvPicPr>
        <p:blipFill rotWithShape="1">
          <a:blip r:embed="rId3"/>
          <a:srcRect t="324" b="-1"/>
          <a:stretch/>
        </p:blipFill>
        <p:spPr>
          <a:xfrm>
            <a:off x="426039" y="1219199"/>
            <a:ext cx="7892111" cy="4419601"/>
          </a:xfrm>
        </p:spPr>
      </p:pic>
      <p:sp>
        <p:nvSpPr>
          <p:cNvPr id="15" name="TextBox 14">
            <a:extLst>
              <a:ext uri="{FF2B5EF4-FFF2-40B4-BE49-F238E27FC236}">
                <a16:creationId xmlns:a16="http://schemas.microsoft.com/office/drawing/2014/main" id="{F92D2E7C-C357-0842-874D-F78BEF182C44}"/>
              </a:ext>
            </a:extLst>
          </p:cNvPr>
          <p:cNvSpPr txBox="1"/>
          <p:nvPr/>
        </p:nvSpPr>
        <p:spPr>
          <a:xfrm>
            <a:off x="8246468" y="1725741"/>
            <a:ext cx="3867151" cy="391305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latin typeface="Avenir Roman" panose="02000503020000020003" pitchFamily="2" charset="0"/>
              </a:rPr>
              <a:t>Differential gene expression correlates with cell growth state</a:t>
            </a:r>
          </a:p>
          <a:p>
            <a:pPr marL="342900" indent="-342900">
              <a:lnSpc>
                <a:spcPct val="150000"/>
              </a:lnSpc>
              <a:buFont typeface="Arial" panose="020B0604020202020204" pitchFamily="34" charset="0"/>
              <a:buChar char="•"/>
            </a:pPr>
            <a:r>
              <a:rPr lang="en-US" sz="2400" dirty="0">
                <a:latin typeface="Avenir Roman" panose="02000503020000020003" pitchFamily="2" charset="0"/>
              </a:rPr>
              <a:t>Histone modification is most highly expressed during GO1</a:t>
            </a:r>
            <a:endParaRPr lang="en-US" sz="2400" dirty="0">
              <a:solidFill>
                <a:srgbClr val="FF0000"/>
              </a:solidFill>
              <a:latin typeface="Avenir Roman" panose="02000503020000020003" pitchFamily="2" charset="0"/>
            </a:endParaRPr>
          </a:p>
          <a:p>
            <a:pPr>
              <a:lnSpc>
                <a:spcPct val="150000"/>
              </a:lnSpc>
            </a:pPr>
            <a:r>
              <a:rPr lang="en-US" sz="2400" dirty="0"/>
              <a:t> </a:t>
            </a:r>
          </a:p>
        </p:txBody>
      </p:sp>
    </p:spTree>
    <p:extLst>
      <p:ext uri="{BB962C8B-B14F-4D97-AF65-F5344CB8AC3E}">
        <p14:creationId xmlns:p14="http://schemas.microsoft.com/office/powerpoint/2010/main" val="169699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B3C74F0-2780-8C45-B991-2E35C7C8418A}"/>
              </a:ext>
            </a:extLst>
          </p:cNvPr>
          <p:cNvPicPr>
            <a:picLocks noGrp="1" noChangeAspect="1"/>
          </p:cNvPicPr>
          <p:nvPr>
            <p:ph idx="1"/>
          </p:nvPr>
        </p:nvPicPr>
        <p:blipFill rotWithShape="1">
          <a:blip r:embed="rId3"/>
          <a:srcRect r="60272"/>
          <a:stretch/>
        </p:blipFill>
        <p:spPr>
          <a:xfrm>
            <a:off x="6803756" y="80368"/>
            <a:ext cx="4843885" cy="6327932"/>
          </a:xfrm>
        </p:spPr>
      </p:pic>
      <p:pic>
        <p:nvPicPr>
          <p:cNvPr id="9" name="Content Placeholder 5">
            <a:extLst>
              <a:ext uri="{FF2B5EF4-FFF2-40B4-BE49-F238E27FC236}">
                <a16:creationId xmlns:a16="http://schemas.microsoft.com/office/drawing/2014/main" id="{CE7ABEFA-5625-EE4E-983D-85ADDA2254D4}"/>
              </a:ext>
            </a:extLst>
          </p:cNvPr>
          <p:cNvPicPr>
            <a:picLocks noChangeAspect="1"/>
          </p:cNvPicPr>
          <p:nvPr/>
        </p:nvPicPr>
        <p:blipFill rotWithShape="1">
          <a:blip r:embed="rId3"/>
          <a:srcRect l="44163" b="71018"/>
          <a:stretch/>
        </p:blipFill>
        <p:spPr>
          <a:xfrm>
            <a:off x="536756" y="4300531"/>
            <a:ext cx="7227895" cy="2107769"/>
          </a:xfrm>
          <a:prstGeom prst="rect">
            <a:avLst/>
          </a:prstGeom>
        </p:spPr>
      </p:pic>
      <p:sp>
        <p:nvSpPr>
          <p:cNvPr id="7" name="Rectangle 6">
            <a:extLst>
              <a:ext uri="{FF2B5EF4-FFF2-40B4-BE49-F238E27FC236}">
                <a16:creationId xmlns:a16="http://schemas.microsoft.com/office/drawing/2014/main" id="{91127B5C-185D-954D-A390-26DD2509CC5A}"/>
              </a:ext>
            </a:extLst>
          </p:cNvPr>
          <p:cNvSpPr/>
          <p:nvPr/>
        </p:nvSpPr>
        <p:spPr>
          <a:xfrm>
            <a:off x="8163950" y="6408300"/>
            <a:ext cx="4142350" cy="369332"/>
          </a:xfrm>
          <a:prstGeom prst="rect">
            <a:avLst/>
          </a:prstGeom>
        </p:spPr>
        <p:txBody>
          <a:bodyPr wrap="square">
            <a:spAutoFit/>
          </a:bodyPr>
          <a:lstStyle/>
          <a:p>
            <a:r>
              <a:rPr lang="en-US" dirty="0" err="1">
                <a:solidFill>
                  <a:srgbClr val="000000"/>
                </a:solidFill>
                <a:latin typeface="+mj-lt"/>
              </a:rPr>
              <a:t>Argelaguet</a:t>
            </a:r>
            <a:r>
              <a:rPr lang="en-US" dirty="0">
                <a:solidFill>
                  <a:srgbClr val="000000"/>
                </a:solidFill>
                <a:latin typeface="+mj-lt"/>
              </a:rPr>
              <a:t> R</a:t>
            </a:r>
            <a:r>
              <a:rPr lang="en-US" i="1" dirty="0">
                <a:solidFill>
                  <a:srgbClr val="000000"/>
                </a:solidFill>
                <a:latin typeface="+mj-lt"/>
              </a:rPr>
              <a:t>, et al.</a:t>
            </a:r>
            <a:r>
              <a:rPr lang="en-US" dirty="0">
                <a:solidFill>
                  <a:srgbClr val="000000"/>
                </a:solidFill>
                <a:latin typeface="+mj-lt"/>
              </a:rPr>
              <a:t> Preprint. Jan 2019</a:t>
            </a:r>
            <a:endParaRPr lang="en-US" dirty="0">
              <a:latin typeface="+mj-lt"/>
            </a:endParaRPr>
          </a:p>
        </p:txBody>
      </p:sp>
      <p:sp>
        <p:nvSpPr>
          <p:cNvPr id="2" name="Title 1">
            <a:extLst>
              <a:ext uri="{FF2B5EF4-FFF2-40B4-BE49-F238E27FC236}">
                <a16:creationId xmlns:a16="http://schemas.microsoft.com/office/drawing/2014/main" id="{FCF882B8-910D-F748-B858-14FB63AF331D}"/>
              </a:ext>
            </a:extLst>
          </p:cNvPr>
          <p:cNvSpPr>
            <a:spLocks noGrp="1"/>
          </p:cNvSpPr>
          <p:nvPr>
            <p:ph type="title"/>
          </p:nvPr>
        </p:nvSpPr>
        <p:spPr>
          <a:xfrm>
            <a:off x="838200" y="365125"/>
            <a:ext cx="7325750" cy="1325563"/>
          </a:xfrm>
        </p:spPr>
        <p:txBody>
          <a:bodyPr>
            <a:noAutofit/>
          </a:bodyPr>
          <a:lstStyle/>
          <a:p>
            <a:r>
              <a:rPr lang="en-US" sz="3200" b="1" dirty="0" err="1">
                <a:latin typeface="Avenir Roman" panose="02000503020000020003" pitchFamily="2" charset="0"/>
              </a:rPr>
              <a:t>scNMT-seq</a:t>
            </a:r>
            <a:r>
              <a:rPr lang="en-US" sz="3200" dirty="0">
                <a:latin typeface="Avenir Roman" panose="02000503020000020003" pitchFamily="2" charset="0"/>
              </a:rPr>
              <a:t>: </a:t>
            </a:r>
            <a:br>
              <a:rPr lang="en-US" sz="3200" dirty="0">
                <a:latin typeface="Avenir Roman" panose="02000503020000020003" pitchFamily="2" charset="0"/>
              </a:rPr>
            </a:br>
            <a:r>
              <a:rPr lang="en-US" sz="3200" dirty="0">
                <a:latin typeface="Avenir Roman" panose="02000503020000020003" pitchFamily="2" charset="0"/>
              </a:rPr>
              <a:t>single-cell nucleosome, methylation </a:t>
            </a:r>
            <a:br>
              <a:rPr lang="en-US" sz="3200" dirty="0">
                <a:latin typeface="Avenir Roman" panose="02000503020000020003" pitchFamily="2" charset="0"/>
              </a:rPr>
            </a:br>
            <a:r>
              <a:rPr lang="en-US" sz="3200" dirty="0">
                <a:latin typeface="Avenir Roman" panose="02000503020000020003" pitchFamily="2" charset="0"/>
              </a:rPr>
              <a:t>and transcription sequencing </a:t>
            </a:r>
          </a:p>
        </p:txBody>
      </p:sp>
      <p:sp>
        <p:nvSpPr>
          <p:cNvPr id="11" name="TextBox 10">
            <a:extLst>
              <a:ext uri="{FF2B5EF4-FFF2-40B4-BE49-F238E27FC236}">
                <a16:creationId xmlns:a16="http://schemas.microsoft.com/office/drawing/2014/main" id="{7EA16DBF-72DC-074B-951E-90B7427F056D}"/>
              </a:ext>
            </a:extLst>
          </p:cNvPr>
          <p:cNvSpPr txBox="1"/>
          <p:nvPr/>
        </p:nvSpPr>
        <p:spPr>
          <a:xfrm>
            <a:off x="983534" y="2500884"/>
            <a:ext cx="4533863" cy="1152431"/>
          </a:xfrm>
          <a:prstGeom prst="rect">
            <a:avLst/>
          </a:prstGeom>
          <a:noFill/>
        </p:spPr>
        <p:txBody>
          <a:bodyPr wrap="square" rtlCol="0">
            <a:spAutoFit/>
          </a:bodyPr>
          <a:lstStyle/>
          <a:p>
            <a:pPr>
              <a:lnSpc>
                <a:spcPct val="150000"/>
              </a:lnSpc>
            </a:pPr>
            <a:r>
              <a:rPr lang="en-US" sz="2400" dirty="0">
                <a:latin typeface="Avenir Roman" panose="02000503020000020003" pitchFamily="2" charset="0"/>
              </a:rPr>
              <a:t>Single cell triple-omics profiling of mouse gastrulation </a:t>
            </a:r>
          </a:p>
        </p:txBody>
      </p:sp>
    </p:spTree>
    <p:extLst>
      <p:ext uri="{BB962C8B-B14F-4D97-AF65-F5344CB8AC3E}">
        <p14:creationId xmlns:p14="http://schemas.microsoft.com/office/powerpoint/2010/main" val="388244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882B8-910D-F748-B858-14FB63AF331D}"/>
              </a:ext>
            </a:extLst>
          </p:cNvPr>
          <p:cNvSpPr>
            <a:spLocks noGrp="1"/>
          </p:cNvSpPr>
          <p:nvPr>
            <p:ph type="title"/>
          </p:nvPr>
        </p:nvSpPr>
        <p:spPr>
          <a:xfrm>
            <a:off x="838199" y="365125"/>
            <a:ext cx="11622437" cy="1325563"/>
          </a:xfrm>
        </p:spPr>
        <p:txBody>
          <a:bodyPr>
            <a:normAutofit/>
          </a:bodyPr>
          <a:lstStyle/>
          <a:p>
            <a:pPr fontAlgn="base"/>
            <a:r>
              <a:rPr lang="en-US" sz="3600" dirty="0" err="1">
                <a:latin typeface="Avenir Roman" panose="02000503020000020003" pitchFamily="2" charset="0"/>
              </a:rPr>
              <a:t>sc-seq</a:t>
            </a:r>
            <a:r>
              <a:rPr lang="en-US" sz="3600" dirty="0">
                <a:latin typeface="Avenir Roman" panose="02000503020000020003" pitchFamily="2" charset="0"/>
              </a:rPr>
              <a:t> reveals a hierarchical epigenetic landscape during mammalian germ layer specification</a:t>
            </a:r>
          </a:p>
        </p:txBody>
      </p:sp>
      <p:sp>
        <p:nvSpPr>
          <p:cNvPr id="7" name="Rectangle 6">
            <a:extLst>
              <a:ext uri="{FF2B5EF4-FFF2-40B4-BE49-F238E27FC236}">
                <a16:creationId xmlns:a16="http://schemas.microsoft.com/office/drawing/2014/main" id="{91127B5C-185D-954D-A390-26DD2509CC5A}"/>
              </a:ext>
            </a:extLst>
          </p:cNvPr>
          <p:cNvSpPr/>
          <p:nvPr/>
        </p:nvSpPr>
        <p:spPr>
          <a:xfrm>
            <a:off x="10401300" y="6057581"/>
            <a:ext cx="1905000" cy="646331"/>
          </a:xfrm>
          <a:prstGeom prst="rect">
            <a:avLst/>
          </a:prstGeom>
        </p:spPr>
        <p:txBody>
          <a:bodyPr wrap="square">
            <a:spAutoFit/>
          </a:bodyPr>
          <a:lstStyle/>
          <a:p>
            <a:r>
              <a:rPr lang="en-US" dirty="0">
                <a:solidFill>
                  <a:srgbClr val="000000"/>
                </a:solidFill>
                <a:latin typeface="+mj-lt"/>
              </a:rPr>
              <a:t>Zhu G</a:t>
            </a:r>
            <a:r>
              <a:rPr lang="en-US" i="1" dirty="0">
                <a:solidFill>
                  <a:srgbClr val="000000"/>
                </a:solidFill>
                <a:latin typeface="+mj-lt"/>
              </a:rPr>
              <a:t>, et al.</a:t>
            </a:r>
            <a:r>
              <a:rPr lang="en-US" dirty="0">
                <a:solidFill>
                  <a:srgbClr val="000000"/>
                </a:solidFill>
                <a:latin typeface="+mj-lt"/>
              </a:rPr>
              <a:t> Nat. Biotech. 2018</a:t>
            </a:r>
            <a:endParaRPr lang="en-US" dirty="0">
              <a:latin typeface="+mj-lt"/>
            </a:endParaRPr>
          </a:p>
        </p:txBody>
      </p:sp>
      <p:pic>
        <p:nvPicPr>
          <p:cNvPr id="10" name="Content Placeholder 5">
            <a:extLst>
              <a:ext uri="{FF2B5EF4-FFF2-40B4-BE49-F238E27FC236}">
                <a16:creationId xmlns:a16="http://schemas.microsoft.com/office/drawing/2014/main" id="{344F808D-8BE0-9843-AED9-898FF7B22EFC}"/>
              </a:ext>
            </a:extLst>
          </p:cNvPr>
          <p:cNvPicPr>
            <a:picLocks noChangeAspect="1"/>
          </p:cNvPicPr>
          <p:nvPr/>
        </p:nvPicPr>
        <p:blipFill rotWithShape="1">
          <a:blip r:embed="rId3"/>
          <a:srcRect l="39395" t="29667"/>
          <a:stretch/>
        </p:blipFill>
        <p:spPr>
          <a:xfrm>
            <a:off x="2385164" y="1690688"/>
            <a:ext cx="7421671" cy="4838861"/>
          </a:xfrm>
          <a:prstGeom prst="rect">
            <a:avLst/>
          </a:prstGeom>
        </p:spPr>
      </p:pic>
    </p:spTree>
    <p:extLst>
      <p:ext uri="{BB962C8B-B14F-4D97-AF65-F5344CB8AC3E}">
        <p14:creationId xmlns:p14="http://schemas.microsoft.com/office/powerpoint/2010/main" val="1770819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882B8-910D-F748-B858-14FB63AF331D}"/>
              </a:ext>
            </a:extLst>
          </p:cNvPr>
          <p:cNvSpPr>
            <a:spLocks noGrp="1"/>
          </p:cNvSpPr>
          <p:nvPr>
            <p:ph type="title"/>
          </p:nvPr>
        </p:nvSpPr>
        <p:spPr/>
        <p:txBody>
          <a:bodyPr>
            <a:normAutofit/>
          </a:bodyPr>
          <a:lstStyle/>
          <a:p>
            <a:r>
              <a:rPr lang="en-US" sz="3600" dirty="0" err="1">
                <a:latin typeface="Avenir Roman" panose="02000503020000020003" pitchFamily="2" charset="0"/>
              </a:rPr>
              <a:t>scRNA-seq</a:t>
            </a:r>
            <a:r>
              <a:rPr lang="en-US" sz="3600" dirty="0">
                <a:latin typeface="Avenir Roman" panose="02000503020000020003" pitchFamily="2" charset="0"/>
              </a:rPr>
              <a:t> and </a:t>
            </a:r>
            <a:r>
              <a:rPr lang="en-US" sz="3600" dirty="0" err="1">
                <a:latin typeface="Avenir Roman" panose="02000503020000020003" pitchFamily="2" charset="0"/>
              </a:rPr>
              <a:t>seqFISH</a:t>
            </a:r>
            <a:endParaRPr lang="en-US" sz="3600" dirty="0">
              <a:latin typeface="Avenir Roman" panose="02000503020000020003" pitchFamily="2" charset="0"/>
            </a:endParaRPr>
          </a:p>
        </p:txBody>
      </p:sp>
      <p:pic>
        <p:nvPicPr>
          <p:cNvPr id="1026" name="Picture 2" descr="https://lh6.googleusercontent.com/ImZk7Ox-DmYlchw0lvJVrNZAp5YVsbZ_REngT8T2atKM0b3Dw676LAOgTJRRc1navOq79zBdXbY0LBIEUALOaEIQdLBqHeM7rhyUZW50HNSNpmUCFI0EbMShDXO2rpioZPPHeo_mz0I">
            <a:extLst>
              <a:ext uri="{FF2B5EF4-FFF2-40B4-BE49-F238E27FC236}">
                <a16:creationId xmlns:a16="http://schemas.microsoft.com/office/drawing/2014/main" id="{7330F944-70B7-2E4D-BDAF-6345099F383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54441" y="1454149"/>
            <a:ext cx="6932484" cy="502984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1127B5C-185D-954D-A390-26DD2509CC5A}"/>
              </a:ext>
            </a:extLst>
          </p:cNvPr>
          <p:cNvSpPr/>
          <p:nvPr/>
        </p:nvSpPr>
        <p:spPr>
          <a:xfrm>
            <a:off x="10401300" y="6057581"/>
            <a:ext cx="1905000" cy="646331"/>
          </a:xfrm>
          <a:prstGeom prst="rect">
            <a:avLst/>
          </a:prstGeom>
        </p:spPr>
        <p:txBody>
          <a:bodyPr wrap="square">
            <a:spAutoFit/>
          </a:bodyPr>
          <a:lstStyle/>
          <a:p>
            <a:r>
              <a:rPr lang="en-US" dirty="0">
                <a:solidFill>
                  <a:srgbClr val="000000"/>
                </a:solidFill>
                <a:latin typeface="+mj-lt"/>
              </a:rPr>
              <a:t>Zhu G</a:t>
            </a:r>
            <a:r>
              <a:rPr lang="en-US" i="1" dirty="0">
                <a:solidFill>
                  <a:srgbClr val="000000"/>
                </a:solidFill>
                <a:latin typeface="+mj-lt"/>
              </a:rPr>
              <a:t>, et al.</a:t>
            </a:r>
            <a:r>
              <a:rPr lang="en-US" dirty="0">
                <a:solidFill>
                  <a:srgbClr val="000000"/>
                </a:solidFill>
                <a:latin typeface="+mj-lt"/>
              </a:rPr>
              <a:t> Nat. Biotech. 2018</a:t>
            </a:r>
            <a:endParaRPr lang="en-US" dirty="0">
              <a:latin typeface="+mj-lt"/>
            </a:endParaRPr>
          </a:p>
        </p:txBody>
      </p:sp>
    </p:spTree>
    <p:extLst>
      <p:ext uri="{BB962C8B-B14F-4D97-AF65-F5344CB8AC3E}">
        <p14:creationId xmlns:p14="http://schemas.microsoft.com/office/powerpoint/2010/main" val="484407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BBBC8-4CA9-F44A-8FBF-037EDAC359B1}"/>
              </a:ext>
            </a:extLst>
          </p:cNvPr>
          <p:cNvSpPr>
            <a:spLocks noGrp="1"/>
          </p:cNvSpPr>
          <p:nvPr>
            <p:ph type="title"/>
          </p:nvPr>
        </p:nvSpPr>
        <p:spPr/>
        <p:txBody>
          <a:bodyPr>
            <a:normAutofit/>
          </a:bodyPr>
          <a:lstStyle/>
          <a:p>
            <a:r>
              <a:rPr lang="en-US" sz="3600" dirty="0">
                <a:latin typeface="Avenir Roman" panose="02000503020000020003" pitchFamily="2" charset="0"/>
              </a:rPr>
              <a:t>Challenges with </a:t>
            </a:r>
            <a:r>
              <a:rPr lang="en-US" sz="3600" dirty="0" err="1">
                <a:latin typeface="Avenir Roman" panose="02000503020000020003" pitchFamily="2" charset="0"/>
              </a:rPr>
              <a:t>seqFISH</a:t>
            </a:r>
            <a:r>
              <a:rPr lang="en-US" sz="3600" dirty="0">
                <a:latin typeface="Avenir Roman" panose="02000503020000020003" pitchFamily="2" charset="0"/>
              </a:rPr>
              <a:t> data</a:t>
            </a:r>
          </a:p>
        </p:txBody>
      </p:sp>
      <p:sp>
        <p:nvSpPr>
          <p:cNvPr id="3" name="Content Placeholder 2">
            <a:extLst>
              <a:ext uri="{FF2B5EF4-FFF2-40B4-BE49-F238E27FC236}">
                <a16:creationId xmlns:a16="http://schemas.microsoft.com/office/drawing/2014/main" id="{1DB9BFE6-67FF-B447-AD14-A2611AA53471}"/>
              </a:ext>
            </a:extLst>
          </p:cNvPr>
          <p:cNvSpPr>
            <a:spLocks noGrp="1"/>
          </p:cNvSpPr>
          <p:nvPr>
            <p:ph idx="1"/>
          </p:nvPr>
        </p:nvSpPr>
        <p:spPr/>
        <p:txBody>
          <a:bodyPr>
            <a:normAutofit/>
          </a:bodyPr>
          <a:lstStyle/>
          <a:p>
            <a:pPr>
              <a:lnSpc>
                <a:spcPct val="100000"/>
              </a:lnSpc>
            </a:pPr>
            <a:r>
              <a:rPr lang="en-US" dirty="0">
                <a:latin typeface="Avenir Roman" panose="02000503020000020003" pitchFamily="2" charset="0"/>
              </a:rPr>
              <a:t>Can </a:t>
            </a:r>
            <a:r>
              <a:rPr lang="en-US" dirty="0" err="1">
                <a:latin typeface="Avenir Roman" panose="02000503020000020003" pitchFamily="2" charset="0"/>
              </a:rPr>
              <a:t>scRNA-seq</a:t>
            </a:r>
            <a:r>
              <a:rPr lang="en-US" dirty="0">
                <a:latin typeface="Avenir Roman" panose="02000503020000020003" pitchFamily="2" charset="0"/>
              </a:rPr>
              <a:t> data be overlaid onto </a:t>
            </a:r>
            <a:r>
              <a:rPr lang="en-US" dirty="0" err="1">
                <a:latin typeface="Avenir Roman" panose="02000503020000020003" pitchFamily="2" charset="0"/>
              </a:rPr>
              <a:t>seqFISH</a:t>
            </a:r>
            <a:r>
              <a:rPr lang="en-US" dirty="0">
                <a:latin typeface="Avenir Roman" panose="02000503020000020003" pitchFamily="2" charset="0"/>
              </a:rPr>
              <a:t> for resolution enhancement? </a:t>
            </a:r>
          </a:p>
          <a:p>
            <a:pPr>
              <a:lnSpc>
                <a:spcPct val="100000"/>
              </a:lnSpc>
            </a:pPr>
            <a:r>
              <a:rPr lang="en-US" dirty="0">
                <a:latin typeface="Avenir Roman" panose="02000503020000020003" pitchFamily="2" charset="0"/>
              </a:rPr>
              <a:t>Could higher resolution imaging-based transcriptional data be used to overcome drop-out events in </a:t>
            </a:r>
            <a:r>
              <a:rPr lang="en-US" dirty="0" err="1">
                <a:latin typeface="Avenir Roman" panose="02000503020000020003" pitchFamily="2" charset="0"/>
              </a:rPr>
              <a:t>scRNA-seq</a:t>
            </a:r>
            <a:r>
              <a:rPr lang="en-US" dirty="0">
                <a:latin typeface="Avenir Roman" panose="02000503020000020003" pitchFamily="2" charset="0"/>
              </a:rPr>
              <a:t>? </a:t>
            </a:r>
          </a:p>
          <a:p>
            <a:pPr>
              <a:lnSpc>
                <a:spcPct val="100000"/>
              </a:lnSpc>
            </a:pPr>
            <a:r>
              <a:rPr lang="en-US" dirty="0">
                <a:latin typeface="Avenir Roman" panose="02000503020000020003" pitchFamily="2" charset="0"/>
              </a:rPr>
              <a:t>Do signatures of cellular co-localization or spatial coordinates in non-spatial </a:t>
            </a:r>
            <a:r>
              <a:rPr lang="en-US" dirty="0" err="1">
                <a:latin typeface="Avenir Roman" panose="02000503020000020003" pitchFamily="2" charset="0"/>
              </a:rPr>
              <a:t>scRNA-seq</a:t>
            </a:r>
            <a:r>
              <a:rPr lang="en-US" dirty="0">
                <a:latin typeface="Avenir Roman" panose="02000503020000020003" pitchFamily="2" charset="0"/>
              </a:rPr>
              <a:t> data?</a:t>
            </a:r>
          </a:p>
        </p:txBody>
      </p:sp>
      <p:sp>
        <p:nvSpPr>
          <p:cNvPr id="4" name="TextBox 3">
            <a:extLst>
              <a:ext uri="{FF2B5EF4-FFF2-40B4-BE49-F238E27FC236}">
                <a16:creationId xmlns:a16="http://schemas.microsoft.com/office/drawing/2014/main" id="{EAA515C9-CE0D-014E-9E34-78F2A39B1D74}"/>
              </a:ext>
            </a:extLst>
          </p:cNvPr>
          <p:cNvSpPr txBox="1"/>
          <p:nvPr/>
        </p:nvSpPr>
        <p:spPr>
          <a:xfrm>
            <a:off x="8301036" y="5434737"/>
            <a:ext cx="4089139" cy="1477328"/>
          </a:xfrm>
          <a:prstGeom prst="rect">
            <a:avLst/>
          </a:prstGeom>
          <a:noFill/>
        </p:spPr>
        <p:txBody>
          <a:bodyPr wrap="square" rtlCol="0">
            <a:spAutoFit/>
          </a:bodyPr>
          <a:lstStyle/>
          <a:p>
            <a:r>
              <a:rPr lang="en-US" dirty="0"/>
              <a:t>For </a:t>
            </a:r>
            <a:r>
              <a:rPr lang="en-US" dirty="0" err="1"/>
              <a:t>seqFISH</a:t>
            </a:r>
            <a:r>
              <a:rPr lang="en-US" dirty="0"/>
              <a:t> data: </a:t>
            </a:r>
          </a:p>
          <a:p>
            <a:r>
              <a:rPr lang="en-US" dirty="0"/>
              <a:t>Emily Davis-</a:t>
            </a:r>
            <a:r>
              <a:rPr lang="en-US" dirty="0" err="1"/>
              <a:t>Marcisak</a:t>
            </a:r>
            <a:r>
              <a:rPr lang="en-US" dirty="0"/>
              <a:t> (</a:t>
            </a:r>
            <a:r>
              <a:rPr lang="en-US" dirty="0" err="1"/>
              <a:t>Fertig</a:t>
            </a:r>
            <a:r>
              <a:rPr lang="en-US" dirty="0"/>
              <a:t>  lab), </a:t>
            </a:r>
          </a:p>
          <a:p>
            <a:r>
              <a:rPr lang="en-US" dirty="0" err="1"/>
              <a:t>Guocheng</a:t>
            </a:r>
            <a:r>
              <a:rPr lang="en-US" dirty="0"/>
              <a:t> Yuan, and </a:t>
            </a:r>
            <a:r>
              <a:rPr lang="en-US" dirty="0" err="1"/>
              <a:t>Elana</a:t>
            </a:r>
            <a:r>
              <a:rPr lang="en-US" dirty="0"/>
              <a:t> </a:t>
            </a:r>
            <a:r>
              <a:rPr lang="en-US" dirty="0" err="1"/>
              <a:t>Fertig</a:t>
            </a:r>
            <a:endParaRPr lang="en-US" dirty="0"/>
          </a:p>
          <a:p>
            <a:br>
              <a:rPr lang="en-US" dirty="0"/>
            </a:br>
            <a:endParaRPr lang="en-US" dirty="0"/>
          </a:p>
        </p:txBody>
      </p:sp>
    </p:spTree>
    <p:extLst>
      <p:ext uri="{BB962C8B-B14F-4D97-AF65-F5344CB8AC3E}">
        <p14:creationId xmlns:p14="http://schemas.microsoft.com/office/powerpoint/2010/main" val="142608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53141-6EA1-7540-B8BF-57C8B6BBE56F}"/>
              </a:ext>
            </a:extLst>
          </p:cNvPr>
          <p:cNvSpPr>
            <a:spLocks noGrp="1"/>
          </p:cNvSpPr>
          <p:nvPr>
            <p:ph type="title"/>
          </p:nvPr>
        </p:nvSpPr>
        <p:spPr/>
        <p:txBody>
          <a:bodyPr>
            <a:normAutofit/>
          </a:bodyPr>
          <a:lstStyle/>
          <a:p>
            <a:r>
              <a:rPr lang="en-US" sz="3600" dirty="0">
                <a:latin typeface="Avenir Roman" panose="02000503020000020003" pitchFamily="2" charset="0"/>
              </a:rPr>
              <a:t>Why single cell genomics?</a:t>
            </a:r>
          </a:p>
        </p:txBody>
      </p:sp>
      <p:sp>
        <p:nvSpPr>
          <p:cNvPr id="3" name="Content Placeholder 2">
            <a:extLst>
              <a:ext uri="{FF2B5EF4-FFF2-40B4-BE49-F238E27FC236}">
                <a16:creationId xmlns:a16="http://schemas.microsoft.com/office/drawing/2014/main" id="{44FF2812-92C3-9344-8EF5-74F229F2E794}"/>
              </a:ext>
            </a:extLst>
          </p:cNvPr>
          <p:cNvSpPr>
            <a:spLocks noGrp="1"/>
          </p:cNvSpPr>
          <p:nvPr>
            <p:ph idx="1"/>
          </p:nvPr>
        </p:nvSpPr>
        <p:spPr>
          <a:xfrm>
            <a:off x="1908362" y="1836170"/>
            <a:ext cx="8879541" cy="4064568"/>
          </a:xfrm>
        </p:spPr>
        <p:txBody>
          <a:bodyPr>
            <a:normAutofit/>
          </a:bodyPr>
          <a:lstStyle/>
          <a:p>
            <a:pPr>
              <a:lnSpc>
                <a:spcPct val="150000"/>
              </a:lnSpc>
            </a:pPr>
            <a:r>
              <a:rPr lang="en-US" dirty="0">
                <a:latin typeface="Avenir Roman" panose="02000503020000020003" pitchFamily="2" charset="0"/>
              </a:rPr>
              <a:t>Complex tissues contain many cell types with diverse functions</a:t>
            </a:r>
          </a:p>
          <a:p>
            <a:pPr>
              <a:lnSpc>
                <a:spcPct val="150000"/>
              </a:lnSpc>
            </a:pPr>
            <a:r>
              <a:rPr lang="en-US" dirty="0">
                <a:latin typeface="Avenir Roman" panose="02000503020000020003" pitchFamily="2" charset="0"/>
              </a:rPr>
              <a:t>Studying individual cells can create physiological profiles to better capture the discrete activity</a:t>
            </a:r>
          </a:p>
        </p:txBody>
      </p:sp>
      <p:grpSp>
        <p:nvGrpSpPr>
          <p:cNvPr id="9" name="Group 8">
            <a:extLst>
              <a:ext uri="{FF2B5EF4-FFF2-40B4-BE49-F238E27FC236}">
                <a16:creationId xmlns:a16="http://schemas.microsoft.com/office/drawing/2014/main" id="{3DF07BA2-9741-4E46-A5B0-1D2F6B5F5F61}"/>
              </a:ext>
            </a:extLst>
          </p:cNvPr>
          <p:cNvGrpSpPr/>
          <p:nvPr/>
        </p:nvGrpSpPr>
        <p:grpSpPr>
          <a:xfrm>
            <a:off x="2862262" y="5078037"/>
            <a:ext cx="6467475" cy="1221991"/>
            <a:chOff x="2428875" y="5017414"/>
            <a:chExt cx="7058026" cy="1212005"/>
          </a:xfrm>
        </p:grpSpPr>
        <p:pic>
          <p:nvPicPr>
            <p:cNvPr id="5" name="Picture 4">
              <a:extLst>
                <a:ext uri="{FF2B5EF4-FFF2-40B4-BE49-F238E27FC236}">
                  <a16:creationId xmlns:a16="http://schemas.microsoft.com/office/drawing/2014/main" id="{5B5BCB0B-C4C8-2943-8524-3C8A9FBE1588}"/>
                </a:ext>
              </a:extLst>
            </p:cNvPr>
            <p:cNvPicPr>
              <a:picLocks noChangeAspect="1"/>
            </p:cNvPicPr>
            <p:nvPr/>
          </p:nvPicPr>
          <p:blipFill rotWithShape="1">
            <a:blip r:embed="rId3"/>
            <a:srcRect l="72102" b="71114"/>
            <a:stretch/>
          </p:blipFill>
          <p:spPr>
            <a:xfrm>
              <a:off x="2428875" y="5017414"/>
              <a:ext cx="1183911" cy="1107959"/>
            </a:xfrm>
            <a:prstGeom prst="rect">
              <a:avLst/>
            </a:prstGeom>
          </p:spPr>
        </p:pic>
        <p:pic>
          <p:nvPicPr>
            <p:cNvPr id="6" name="Picture 5">
              <a:extLst>
                <a:ext uri="{FF2B5EF4-FFF2-40B4-BE49-F238E27FC236}">
                  <a16:creationId xmlns:a16="http://schemas.microsoft.com/office/drawing/2014/main" id="{B7403F80-02C8-3847-8ED6-68C2DBB462C5}"/>
                </a:ext>
              </a:extLst>
            </p:cNvPr>
            <p:cNvPicPr>
              <a:picLocks noChangeAspect="1"/>
            </p:cNvPicPr>
            <p:nvPr/>
          </p:nvPicPr>
          <p:blipFill rotWithShape="1">
            <a:blip r:embed="rId3"/>
            <a:srcRect t="29911" r="31392" b="38550"/>
            <a:stretch/>
          </p:blipFill>
          <p:spPr>
            <a:xfrm>
              <a:off x="3693956" y="5017414"/>
              <a:ext cx="2916939" cy="1212005"/>
            </a:xfrm>
            <a:prstGeom prst="rect">
              <a:avLst/>
            </a:prstGeom>
          </p:spPr>
        </p:pic>
        <p:pic>
          <p:nvPicPr>
            <p:cNvPr id="8" name="Picture 7">
              <a:extLst>
                <a:ext uri="{FF2B5EF4-FFF2-40B4-BE49-F238E27FC236}">
                  <a16:creationId xmlns:a16="http://schemas.microsoft.com/office/drawing/2014/main" id="{A59E4845-A1B0-A548-BF05-8EB1981824ED}"/>
                </a:ext>
              </a:extLst>
            </p:cNvPr>
            <p:cNvPicPr>
              <a:picLocks noChangeAspect="1"/>
            </p:cNvPicPr>
            <p:nvPr/>
          </p:nvPicPr>
          <p:blipFill rotWithShape="1">
            <a:blip r:embed="rId3"/>
            <a:srcRect t="64122" r="31526" b="1809"/>
            <a:stretch/>
          </p:blipFill>
          <p:spPr>
            <a:xfrm>
              <a:off x="6804803" y="5023254"/>
              <a:ext cx="2682098" cy="1206165"/>
            </a:xfrm>
            <a:prstGeom prst="rect">
              <a:avLst/>
            </a:prstGeom>
          </p:spPr>
        </p:pic>
      </p:grpSp>
    </p:spTree>
    <p:extLst>
      <p:ext uri="{BB962C8B-B14F-4D97-AF65-F5344CB8AC3E}">
        <p14:creationId xmlns:p14="http://schemas.microsoft.com/office/powerpoint/2010/main" val="861231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648924BC-0113-D74A-9CF9-F943F4BF9DE4}"/>
              </a:ext>
            </a:extLst>
          </p:cNvPr>
          <p:cNvGrpSpPr/>
          <p:nvPr/>
        </p:nvGrpSpPr>
        <p:grpSpPr>
          <a:xfrm>
            <a:off x="3994489" y="2400872"/>
            <a:ext cx="3501853" cy="3266339"/>
            <a:chOff x="4001809" y="2408496"/>
            <a:chExt cx="3501853" cy="3266339"/>
          </a:xfrm>
        </p:grpSpPr>
        <p:grpSp>
          <p:nvGrpSpPr>
            <p:cNvPr id="71" name="Group 70">
              <a:extLst>
                <a:ext uri="{FF2B5EF4-FFF2-40B4-BE49-F238E27FC236}">
                  <a16:creationId xmlns:a16="http://schemas.microsoft.com/office/drawing/2014/main" id="{2041F144-7AFC-DA40-8EC2-9355BC6DA33F}"/>
                </a:ext>
              </a:extLst>
            </p:cNvPr>
            <p:cNvGrpSpPr/>
            <p:nvPr/>
          </p:nvGrpSpPr>
          <p:grpSpPr>
            <a:xfrm rot="1792414">
              <a:off x="5959095" y="4718046"/>
              <a:ext cx="896470" cy="932330"/>
              <a:chOff x="4367381" y="2496670"/>
              <a:chExt cx="896470" cy="932330"/>
            </a:xfrm>
          </p:grpSpPr>
          <p:sp>
            <p:nvSpPr>
              <p:cNvPr id="121" name="Oval 120">
                <a:extLst>
                  <a:ext uri="{FF2B5EF4-FFF2-40B4-BE49-F238E27FC236}">
                    <a16:creationId xmlns:a16="http://schemas.microsoft.com/office/drawing/2014/main" id="{E52160C1-A30F-E24D-A6DB-BEEBD1FD4916}"/>
                  </a:ext>
                </a:extLst>
              </p:cNvPr>
              <p:cNvSpPr/>
              <p:nvPr/>
            </p:nvSpPr>
            <p:spPr>
              <a:xfrm>
                <a:off x="4367381" y="2496670"/>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61086848-09BF-8444-977F-050025809685}"/>
                  </a:ext>
                </a:extLst>
              </p:cNvPr>
              <p:cNvSpPr/>
              <p:nvPr/>
            </p:nvSpPr>
            <p:spPr>
              <a:xfrm>
                <a:off x="4740201" y="2865718"/>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Oval 71">
              <a:extLst>
                <a:ext uri="{FF2B5EF4-FFF2-40B4-BE49-F238E27FC236}">
                  <a16:creationId xmlns:a16="http://schemas.microsoft.com/office/drawing/2014/main" id="{C3E135D8-A33F-2546-BCB4-820C0F5BE24E}"/>
                </a:ext>
              </a:extLst>
            </p:cNvPr>
            <p:cNvSpPr/>
            <p:nvPr/>
          </p:nvSpPr>
          <p:spPr>
            <a:xfrm rot="10409693">
              <a:off x="4172387" y="3760632"/>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3DCC6E2E-216D-D94B-ADC7-49BB120419C9}"/>
                </a:ext>
              </a:extLst>
            </p:cNvPr>
            <p:cNvGrpSpPr/>
            <p:nvPr/>
          </p:nvGrpSpPr>
          <p:grpSpPr>
            <a:xfrm rot="10409693">
              <a:off x="5167906" y="4742505"/>
              <a:ext cx="896470" cy="932330"/>
              <a:chOff x="4443257" y="2466068"/>
              <a:chExt cx="896470" cy="932330"/>
            </a:xfrm>
          </p:grpSpPr>
          <p:sp>
            <p:nvSpPr>
              <p:cNvPr id="119" name="Oval 118">
                <a:extLst>
                  <a:ext uri="{FF2B5EF4-FFF2-40B4-BE49-F238E27FC236}">
                    <a16:creationId xmlns:a16="http://schemas.microsoft.com/office/drawing/2014/main" id="{1B9C7678-4B39-934C-BF7B-F32DE6F609E8}"/>
                  </a:ext>
                </a:extLst>
              </p:cNvPr>
              <p:cNvSpPr/>
              <p:nvPr/>
            </p:nvSpPr>
            <p:spPr>
              <a:xfrm>
                <a:off x="4443257" y="2466068"/>
                <a:ext cx="896470" cy="93233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7909B54-B2F2-B645-AEC7-0938070A7097}"/>
                  </a:ext>
                </a:extLst>
              </p:cNvPr>
              <p:cNvSpPr/>
              <p:nvPr/>
            </p:nvSpPr>
            <p:spPr>
              <a:xfrm>
                <a:off x="4740201" y="2865718"/>
                <a:ext cx="357802" cy="388470"/>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E40BB12-86F3-C04D-9C45-026267D72633}"/>
                </a:ext>
              </a:extLst>
            </p:cNvPr>
            <p:cNvGrpSpPr/>
            <p:nvPr/>
          </p:nvGrpSpPr>
          <p:grpSpPr>
            <a:xfrm rot="16200000">
              <a:off x="6589262" y="2692845"/>
              <a:ext cx="896470" cy="932330"/>
              <a:chOff x="4367381" y="2496670"/>
              <a:chExt cx="896470" cy="932330"/>
            </a:xfrm>
          </p:grpSpPr>
          <p:sp>
            <p:nvSpPr>
              <p:cNvPr id="117" name="Oval 116">
                <a:extLst>
                  <a:ext uri="{FF2B5EF4-FFF2-40B4-BE49-F238E27FC236}">
                    <a16:creationId xmlns:a16="http://schemas.microsoft.com/office/drawing/2014/main" id="{FAB8C101-233D-8A42-B970-9CC1259941EB}"/>
                  </a:ext>
                </a:extLst>
              </p:cNvPr>
              <p:cNvSpPr/>
              <p:nvPr/>
            </p:nvSpPr>
            <p:spPr>
              <a:xfrm>
                <a:off x="4367381" y="2496670"/>
                <a:ext cx="896470" cy="93233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B7196469-D4F7-2541-A681-9B68AD00E47D}"/>
                  </a:ext>
                </a:extLst>
              </p:cNvPr>
              <p:cNvSpPr/>
              <p:nvPr/>
            </p:nvSpPr>
            <p:spPr>
              <a:xfrm>
                <a:off x="4740201" y="2865718"/>
                <a:ext cx="357802" cy="388470"/>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8201CB62-986C-DA4D-9F46-ED49BF1D372B}"/>
                </a:ext>
              </a:extLst>
            </p:cNvPr>
            <p:cNvGrpSpPr/>
            <p:nvPr/>
          </p:nvGrpSpPr>
          <p:grpSpPr>
            <a:xfrm rot="8804525">
              <a:off x="4596046" y="2679799"/>
              <a:ext cx="896470" cy="932330"/>
              <a:chOff x="4367381" y="2496670"/>
              <a:chExt cx="896470" cy="932330"/>
            </a:xfrm>
          </p:grpSpPr>
          <p:sp>
            <p:nvSpPr>
              <p:cNvPr id="115" name="Oval 114">
                <a:extLst>
                  <a:ext uri="{FF2B5EF4-FFF2-40B4-BE49-F238E27FC236}">
                    <a16:creationId xmlns:a16="http://schemas.microsoft.com/office/drawing/2014/main" id="{BB56B77E-6D90-5046-AE68-24BE518B6D93}"/>
                  </a:ext>
                </a:extLst>
              </p:cNvPr>
              <p:cNvSpPr/>
              <p:nvPr/>
            </p:nvSpPr>
            <p:spPr>
              <a:xfrm>
                <a:off x="4367381" y="2496670"/>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90885075-8196-B348-BFD5-3232119CDE65}"/>
                  </a:ext>
                </a:extLst>
              </p:cNvPr>
              <p:cNvSpPr/>
              <p:nvPr/>
            </p:nvSpPr>
            <p:spPr>
              <a:xfrm>
                <a:off x="4740201" y="2865718"/>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8D16ABA7-83CB-7542-AF40-97BBFC41FE59}"/>
                </a:ext>
              </a:extLst>
            </p:cNvPr>
            <p:cNvGrpSpPr/>
            <p:nvPr/>
          </p:nvGrpSpPr>
          <p:grpSpPr>
            <a:xfrm>
              <a:off x="5199530" y="2496670"/>
              <a:ext cx="896470" cy="932330"/>
              <a:chOff x="4367381" y="2496670"/>
              <a:chExt cx="896470" cy="932330"/>
            </a:xfrm>
          </p:grpSpPr>
          <p:sp>
            <p:nvSpPr>
              <p:cNvPr id="113" name="Oval 112">
                <a:extLst>
                  <a:ext uri="{FF2B5EF4-FFF2-40B4-BE49-F238E27FC236}">
                    <a16:creationId xmlns:a16="http://schemas.microsoft.com/office/drawing/2014/main" id="{74CB401A-E991-C54F-B2BC-06FF4758D0C2}"/>
                  </a:ext>
                </a:extLst>
              </p:cNvPr>
              <p:cNvSpPr/>
              <p:nvPr/>
            </p:nvSpPr>
            <p:spPr>
              <a:xfrm>
                <a:off x="4367381" y="2496670"/>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4547AD78-D15A-2E41-B02D-B88D60DE3CB0}"/>
                  </a:ext>
                </a:extLst>
              </p:cNvPr>
              <p:cNvSpPr/>
              <p:nvPr/>
            </p:nvSpPr>
            <p:spPr>
              <a:xfrm>
                <a:off x="4740201" y="2865718"/>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1990E982-19A1-E94C-875D-FDB410DEFA88}"/>
                </a:ext>
              </a:extLst>
            </p:cNvPr>
            <p:cNvGrpSpPr/>
            <p:nvPr/>
          </p:nvGrpSpPr>
          <p:grpSpPr>
            <a:xfrm rot="11840938">
              <a:off x="6034681" y="2408496"/>
              <a:ext cx="896470" cy="932330"/>
              <a:chOff x="4367381" y="2496670"/>
              <a:chExt cx="896470" cy="932330"/>
            </a:xfrm>
          </p:grpSpPr>
          <p:sp>
            <p:nvSpPr>
              <p:cNvPr id="111" name="Oval 110">
                <a:extLst>
                  <a:ext uri="{FF2B5EF4-FFF2-40B4-BE49-F238E27FC236}">
                    <a16:creationId xmlns:a16="http://schemas.microsoft.com/office/drawing/2014/main" id="{51F6CF0B-EC30-4643-AC65-6BB11974079D}"/>
                  </a:ext>
                </a:extLst>
              </p:cNvPr>
              <p:cNvSpPr/>
              <p:nvPr/>
            </p:nvSpPr>
            <p:spPr>
              <a:xfrm>
                <a:off x="4367381" y="2496670"/>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285FAA5-8D94-0040-AABF-E8F4E76300BC}"/>
                  </a:ext>
                </a:extLst>
              </p:cNvPr>
              <p:cNvSpPr/>
              <p:nvPr/>
            </p:nvSpPr>
            <p:spPr>
              <a:xfrm>
                <a:off x="4740201" y="2865718"/>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3CE234F1-A291-3344-BD92-CB18D679766C}"/>
                </a:ext>
              </a:extLst>
            </p:cNvPr>
            <p:cNvGrpSpPr/>
            <p:nvPr/>
          </p:nvGrpSpPr>
          <p:grpSpPr>
            <a:xfrm>
              <a:off x="4001809" y="3357901"/>
              <a:ext cx="896470" cy="932330"/>
              <a:chOff x="3226442" y="2837457"/>
              <a:chExt cx="896470" cy="932330"/>
            </a:xfrm>
          </p:grpSpPr>
          <p:sp>
            <p:nvSpPr>
              <p:cNvPr id="109" name="Oval 108">
                <a:extLst>
                  <a:ext uri="{FF2B5EF4-FFF2-40B4-BE49-F238E27FC236}">
                    <a16:creationId xmlns:a16="http://schemas.microsoft.com/office/drawing/2014/main" id="{F8902092-ECBD-1545-A61E-DBC91A7213C5}"/>
                  </a:ext>
                </a:extLst>
              </p:cNvPr>
              <p:cNvSpPr/>
              <p:nvPr/>
            </p:nvSpPr>
            <p:spPr>
              <a:xfrm>
                <a:off x="3226442" y="2837457"/>
                <a:ext cx="896470" cy="93233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D6BAE9F-9F1F-2D4E-81DE-C1865E994C69}"/>
                  </a:ext>
                </a:extLst>
              </p:cNvPr>
              <p:cNvSpPr/>
              <p:nvPr/>
            </p:nvSpPr>
            <p:spPr>
              <a:xfrm>
                <a:off x="3402891" y="3040530"/>
                <a:ext cx="357802" cy="388470"/>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F9C29659-4B62-3A4E-989C-FD2955B77241}"/>
                </a:ext>
              </a:extLst>
            </p:cNvPr>
            <p:cNvGrpSpPr/>
            <p:nvPr/>
          </p:nvGrpSpPr>
          <p:grpSpPr>
            <a:xfrm>
              <a:off x="5234741" y="3109021"/>
              <a:ext cx="896470" cy="932330"/>
              <a:chOff x="4367381" y="2496670"/>
              <a:chExt cx="896470" cy="932330"/>
            </a:xfrm>
          </p:grpSpPr>
          <p:sp>
            <p:nvSpPr>
              <p:cNvPr id="107" name="Oval 106">
                <a:extLst>
                  <a:ext uri="{FF2B5EF4-FFF2-40B4-BE49-F238E27FC236}">
                    <a16:creationId xmlns:a16="http://schemas.microsoft.com/office/drawing/2014/main" id="{F3C4AA15-4A35-5248-9F08-E452DBEC6ED9}"/>
                  </a:ext>
                </a:extLst>
              </p:cNvPr>
              <p:cNvSpPr/>
              <p:nvPr/>
            </p:nvSpPr>
            <p:spPr>
              <a:xfrm>
                <a:off x="4367381" y="2496670"/>
                <a:ext cx="896470" cy="932330"/>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75B38C6-3322-6943-BCB4-6E3BCD89DD9E}"/>
                  </a:ext>
                </a:extLst>
              </p:cNvPr>
              <p:cNvSpPr/>
              <p:nvPr/>
            </p:nvSpPr>
            <p:spPr>
              <a:xfrm>
                <a:off x="4740201" y="2865718"/>
                <a:ext cx="357802" cy="388470"/>
              </a:xfrm>
              <a:prstGeom prst="ellipse">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531A2FEA-43C4-0D4F-8941-B421C06DE4AD}"/>
                </a:ext>
              </a:extLst>
            </p:cNvPr>
            <p:cNvGrpSpPr/>
            <p:nvPr/>
          </p:nvGrpSpPr>
          <p:grpSpPr>
            <a:xfrm rot="6644287">
              <a:off x="4609821" y="4158854"/>
              <a:ext cx="896470" cy="932330"/>
              <a:chOff x="4367381" y="2496670"/>
              <a:chExt cx="896470" cy="932330"/>
            </a:xfrm>
          </p:grpSpPr>
          <p:sp>
            <p:nvSpPr>
              <p:cNvPr id="105" name="Oval 104">
                <a:extLst>
                  <a:ext uri="{FF2B5EF4-FFF2-40B4-BE49-F238E27FC236}">
                    <a16:creationId xmlns:a16="http://schemas.microsoft.com/office/drawing/2014/main" id="{A4022535-3DC8-C947-B0A2-DA13ED64BE54}"/>
                  </a:ext>
                </a:extLst>
              </p:cNvPr>
              <p:cNvSpPr/>
              <p:nvPr/>
            </p:nvSpPr>
            <p:spPr>
              <a:xfrm>
                <a:off x="4367381" y="2496670"/>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1BF096F1-4F10-6544-BE43-098A6AA24D0E}"/>
                  </a:ext>
                </a:extLst>
              </p:cNvPr>
              <p:cNvSpPr/>
              <p:nvPr/>
            </p:nvSpPr>
            <p:spPr>
              <a:xfrm>
                <a:off x="4740201" y="2865718"/>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E09AF6C7-EBB0-2C48-9D16-7B054B19CC4A}"/>
                </a:ext>
              </a:extLst>
            </p:cNvPr>
            <p:cNvGrpSpPr/>
            <p:nvPr/>
          </p:nvGrpSpPr>
          <p:grpSpPr>
            <a:xfrm rot="6986000">
              <a:off x="5914145" y="2824243"/>
              <a:ext cx="896470" cy="932330"/>
              <a:chOff x="4367381" y="2496670"/>
              <a:chExt cx="896470" cy="932330"/>
            </a:xfrm>
          </p:grpSpPr>
          <p:sp>
            <p:nvSpPr>
              <p:cNvPr id="103" name="Oval 102">
                <a:extLst>
                  <a:ext uri="{FF2B5EF4-FFF2-40B4-BE49-F238E27FC236}">
                    <a16:creationId xmlns:a16="http://schemas.microsoft.com/office/drawing/2014/main" id="{3D94BFDB-F1C9-194F-B803-08ED2C25B795}"/>
                  </a:ext>
                </a:extLst>
              </p:cNvPr>
              <p:cNvSpPr/>
              <p:nvPr/>
            </p:nvSpPr>
            <p:spPr>
              <a:xfrm>
                <a:off x="4367381" y="2496670"/>
                <a:ext cx="896470" cy="932330"/>
              </a:xfrm>
              <a:prstGeom prst="ellipse">
                <a:avLst/>
              </a:prstGeom>
              <a:solidFill>
                <a:srgbClr val="9ECEEB"/>
              </a:solidFill>
              <a:ln>
                <a:solidFill>
                  <a:srgbClr val="7CA8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27890426-6BD4-F845-8590-74523350E057}"/>
                  </a:ext>
                </a:extLst>
              </p:cNvPr>
              <p:cNvSpPr/>
              <p:nvPr/>
            </p:nvSpPr>
            <p:spPr>
              <a:xfrm>
                <a:off x="4740201" y="2865718"/>
                <a:ext cx="357802" cy="388470"/>
              </a:xfrm>
              <a:prstGeom prst="ellipse">
                <a:avLst/>
              </a:prstGeom>
              <a:solidFill>
                <a:srgbClr val="5A7DE8"/>
              </a:solidFill>
              <a:ln>
                <a:solidFill>
                  <a:srgbClr val="7CA8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D7383F28-D186-334D-9C88-40E3CEA1738A}"/>
                </a:ext>
              </a:extLst>
            </p:cNvPr>
            <p:cNvGrpSpPr/>
            <p:nvPr/>
          </p:nvGrpSpPr>
          <p:grpSpPr>
            <a:xfrm>
              <a:off x="5825342" y="3536413"/>
              <a:ext cx="896470" cy="932330"/>
              <a:chOff x="4367381" y="2496670"/>
              <a:chExt cx="896470" cy="932330"/>
            </a:xfrm>
          </p:grpSpPr>
          <p:sp>
            <p:nvSpPr>
              <p:cNvPr id="101" name="Oval 100">
                <a:extLst>
                  <a:ext uri="{FF2B5EF4-FFF2-40B4-BE49-F238E27FC236}">
                    <a16:creationId xmlns:a16="http://schemas.microsoft.com/office/drawing/2014/main" id="{2F91F8BA-B972-684A-95EF-11162B408598}"/>
                  </a:ext>
                </a:extLst>
              </p:cNvPr>
              <p:cNvSpPr/>
              <p:nvPr/>
            </p:nvSpPr>
            <p:spPr>
              <a:xfrm>
                <a:off x="4367381" y="2496670"/>
                <a:ext cx="896470" cy="932330"/>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41564FC2-D5BD-234C-8B34-0FEB5C96E21F}"/>
                  </a:ext>
                </a:extLst>
              </p:cNvPr>
              <p:cNvSpPr/>
              <p:nvPr/>
            </p:nvSpPr>
            <p:spPr>
              <a:xfrm>
                <a:off x="4740201" y="2865718"/>
                <a:ext cx="357802" cy="388470"/>
              </a:xfrm>
              <a:prstGeom prst="ellipse">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36DAC94C-E151-7946-BBFA-AD9F24CEA669}"/>
                </a:ext>
              </a:extLst>
            </p:cNvPr>
            <p:cNvGrpSpPr/>
            <p:nvPr/>
          </p:nvGrpSpPr>
          <p:grpSpPr>
            <a:xfrm rot="15054555">
              <a:off x="4656393" y="3365937"/>
              <a:ext cx="896470" cy="932330"/>
              <a:chOff x="4367381" y="2496670"/>
              <a:chExt cx="896470" cy="932330"/>
            </a:xfrm>
          </p:grpSpPr>
          <p:sp>
            <p:nvSpPr>
              <p:cNvPr id="99" name="Oval 98">
                <a:extLst>
                  <a:ext uri="{FF2B5EF4-FFF2-40B4-BE49-F238E27FC236}">
                    <a16:creationId xmlns:a16="http://schemas.microsoft.com/office/drawing/2014/main" id="{5BB7CDD9-5670-C746-B1AC-1FBA41FDA2D1}"/>
                  </a:ext>
                </a:extLst>
              </p:cNvPr>
              <p:cNvSpPr/>
              <p:nvPr/>
            </p:nvSpPr>
            <p:spPr>
              <a:xfrm>
                <a:off x="4367381" y="2496670"/>
                <a:ext cx="896470" cy="932330"/>
              </a:xfrm>
              <a:prstGeom prst="ellipse">
                <a:avLst/>
              </a:prstGeom>
              <a:solidFill>
                <a:srgbClr val="9ECEEB"/>
              </a:solidFill>
              <a:ln>
                <a:solidFill>
                  <a:srgbClr val="7CA8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AE7A1A99-80DA-4E46-B008-A893B1E7CB55}"/>
                  </a:ext>
                </a:extLst>
              </p:cNvPr>
              <p:cNvSpPr/>
              <p:nvPr/>
            </p:nvSpPr>
            <p:spPr>
              <a:xfrm>
                <a:off x="4740201" y="2865718"/>
                <a:ext cx="357802" cy="388470"/>
              </a:xfrm>
              <a:prstGeom prst="ellipse">
                <a:avLst/>
              </a:prstGeom>
              <a:solidFill>
                <a:srgbClr val="5A7DE8"/>
              </a:solidFill>
              <a:ln>
                <a:solidFill>
                  <a:srgbClr val="7CA8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4" name="Group 83">
              <a:extLst>
                <a:ext uri="{FF2B5EF4-FFF2-40B4-BE49-F238E27FC236}">
                  <a16:creationId xmlns:a16="http://schemas.microsoft.com/office/drawing/2014/main" id="{C514D441-D2E6-0047-A918-979AAB70A060}"/>
                </a:ext>
              </a:extLst>
            </p:cNvPr>
            <p:cNvGrpSpPr/>
            <p:nvPr/>
          </p:nvGrpSpPr>
          <p:grpSpPr>
            <a:xfrm rot="12932241">
              <a:off x="5068613" y="3906377"/>
              <a:ext cx="896470" cy="932330"/>
              <a:chOff x="4367381" y="2496670"/>
              <a:chExt cx="896470" cy="932330"/>
            </a:xfrm>
          </p:grpSpPr>
          <p:sp>
            <p:nvSpPr>
              <p:cNvPr id="97" name="Oval 96">
                <a:extLst>
                  <a:ext uri="{FF2B5EF4-FFF2-40B4-BE49-F238E27FC236}">
                    <a16:creationId xmlns:a16="http://schemas.microsoft.com/office/drawing/2014/main" id="{1FD999BB-8896-3B42-80C3-3480CB36F7C8}"/>
                  </a:ext>
                </a:extLst>
              </p:cNvPr>
              <p:cNvSpPr/>
              <p:nvPr/>
            </p:nvSpPr>
            <p:spPr>
              <a:xfrm>
                <a:off x="4367381" y="2496670"/>
                <a:ext cx="896470" cy="932330"/>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C039B64-3C40-DA44-B133-7DF3ED13AC2F}"/>
                  </a:ext>
                </a:extLst>
              </p:cNvPr>
              <p:cNvSpPr/>
              <p:nvPr/>
            </p:nvSpPr>
            <p:spPr>
              <a:xfrm>
                <a:off x="4740201" y="2865718"/>
                <a:ext cx="357802" cy="388470"/>
              </a:xfrm>
              <a:prstGeom prst="ellipse">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558DC154-A6A7-9246-9E14-1C79938BCF3E}"/>
                </a:ext>
              </a:extLst>
            </p:cNvPr>
            <p:cNvGrpSpPr/>
            <p:nvPr/>
          </p:nvGrpSpPr>
          <p:grpSpPr>
            <a:xfrm rot="18809841">
              <a:off x="5374769" y="4246001"/>
              <a:ext cx="896470" cy="932330"/>
              <a:chOff x="4367381" y="2496670"/>
              <a:chExt cx="896470" cy="932330"/>
            </a:xfrm>
          </p:grpSpPr>
          <p:sp>
            <p:nvSpPr>
              <p:cNvPr id="95" name="Oval 94">
                <a:extLst>
                  <a:ext uri="{FF2B5EF4-FFF2-40B4-BE49-F238E27FC236}">
                    <a16:creationId xmlns:a16="http://schemas.microsoft.com/office/drawing/2014/main" id="{D9313319-14D3-684F-BC80-433511217978}"/>
                  </a:ext>
                </a:extLst>
              </p:cNvPr>
              <p:cNvSpPr/>
              <p:nvPr/>
            </p:nvSpPr>
            <p:spPr>
              <a:xfrm>
                <a:off x="4367381" y="2496670"/>
                <a:ext cx="896470" cy="932330"/>
              </a:xfrm>
              <a:prstGeom prst="ellipse">
                <a:avLst/>
              </a:prstGeom>
              <a:solidFill>
                <a:srgbClr val="9ECEEB"/>
              </a:solidFill>
              <a:ln>
                <a:solidFill>
                  <a:srgbClr val="7CA8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19C2326-601A-B640-8AE2-4E5734C8B754}"/>
                  </a:ext>
                </a:extLst>
              </p:cNvPr>
              <p:cNvSpPr/>
              <p:nvPr/>
            </p:nvSpPr>
            <p:spPr>
              <a:xfrm>
                <a:off x="4740201" y="2865718"/>
                <a:ext cx="357802" cy="388470"/>
              </a:xfrm>
              <a:prstGeom prst="ellipse">
                <a:avLst/>
              </a:prstGeom>
              <a:solidFill>
                <a:srgbClr val="5A7DE8"/>
              </a:solidFill>
              <a:ln>
                <a:solidFill>
                  <a:srgbClr val="7CA8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24ABEF59-B1A7-CC4E-9190-B1F85E4B9ACD}"/>
                </a:ext>
              </a:extLst>
            </p:cNvPr>
            <p:cNvGrpSpPr/>
            <p:nvPr/>
          </p:nvGrpSpPr>
          <p:grpSpPr>
            <a:xfrm rot="10409693">
              <a:off x="5954782" y="4340014"/>
              <a:ext cx="896470" cy="932330"/>
              <a:chOff x="4367381" y="2496670"/>
              <a:chExt cx="896470" cy="932330"/>
            </a:xfrm>
          </p:grpSpPr>
          <p:sp>
            <p:nvSpPr>
              <p:cNvPr id="93" name="Oval 92">
                <a:extLst>
                  <a:ext uri="{FF2B5EF4-FFF2-40B4-BE49-F238E27FC236}">
                    <a16:creationId xmlns:a16="http://schemas.microsoft.com/office/drawing/2014/main" id="{295FCC71-0038-C44C-8602-0227E06BA394}"/>
                  </a:ext>
                </a:extLst>
              </p:cNvPr>
              <p:cNvSpPr/>
              <p:nvPr/>
            </p:nvSpPr>
            <p:spPr>
              <a:xfrm>
                <a:off x="4367381" y="2496670"/>
                <a:ext cx="896470" cy="932330"/>
              </a:xfrm>
              <a:prstGeom prst="ellipse">
                <a:avLst/>
              </a:prstGeom>
              <a:solidFill>
                <a:srgbClr val="9ECEEB"/>
              </a:solidFill>
              <a:ln>
                <a:solidFill>
                  <a:srgbClr val="7CA8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9671080B-04D2-AF46-B977-50DCD8B044D4}"/>
                  </a:ext>
                </a:extLst>
              </p:cNvPr>
              <p:cNvSpPr/>
              <p:nvPr/>
            </p:nvSpPr>
            <p:spPr>
              <a:xfrm>
                <a:off x="4740201" y="2865718"/>
                <a:ext cx="357802" cy="388470"/>
              </a:xfrm>
              <a:prstGeom prst="ellipse">
                <a:avLst/>
              </a:prstGeom>
              <a:solidFill>
                <a:srgbClr val="5A7DE8"/>
              </a:solidFill>
              <a:ln>
                <a:solidFill>
                  <a:srgbClr val="7CA8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68FD1210-D64E-3540-8E84-D78EEF04E328}"/>
                </a:ext>
              </a:extLst>
            </p:cNvPr>
            <p:cNvGrpSpPr/>
            <p:nvPr/>
          </p:nvGrpSpPr>
          <p:grpSpPr>
            <a:xfrm>
              <a:off x="6462436" y="4025790"/>
              <a:ext cx="896470" cy="932330"/>
              <a:chOff x="4367381" y="2496670"/>
              <a:chExt cx="896470" cy="932330"/>
            </a:xfrm>
            <a:solidFill>
              <a:srgbClr val="9ECEEB"/>
            </a:solidFill>
          </p:grpSpPr>
          <p:sp>
            <p:nvSpPr>
              <p:cNvPr id="91" name="Oval 90">
                <a:extLst>
                  <a:ext uri="{FF2B5EF4-FFF2-40B4-BE49-F238E27FC236}">
                    <a16:creationId xmlns:a16="http://schemas.microsoft.com/office/drawing/2014/main" id="{51570E5C-2759-D943-AB44-AB34F68D16AA}"/>
                  </a:ext>
                </a:extLst>
              </p:cNvPr>
              <p:cNvSpPr/>
              <p:nvPr/>
            </p:nvSpPr>
            <p:spPr>
              <a:xfrm>
                <a:off x="4367381" y="2496670"/>
                <a:ext cx="896470" cy="932330"/>
              </a:xfrm>
              <a:prstGeom prst="ellipse">
                <a:avLst/>
              </a:prstGeom>
              <a:grpFill/>
              <a:ln>
                <a:solidFill>
                  <a:srgbClr val="7CA8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6248A2F-6456-CB4E-A6E2-B9BB16475AC2}"/>
                  </a:ext>
                </a:extLst>
              </p:cNvPr>
              <p:cNvSpPr/>
              <p:nvPr/>
            </p:nvSpPr>
            <p:spPr>
              <a:xfrm>
                <a:off x="4740201" y="2865718"/>
                <a:ext cx="357802" cy="388470"/>
              </a:xfrm>
              <a:prstGeom prst="ellipse">
                <a:avLst/>
              </a:prstGeom>
              <a:solidFill>
                <a:srgbClr val="5A7DE8"/>
              </a:solidFill>
              <a:ln>
                <a:solidFill>
                  <a:srgbClr val="7CA8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65069B8C-D993-104F-B17E-9D0B1EB64431}"/>
                </a:ext>
              </a:extLst>
            </p:cNvPr>
            <p:cNvGrpSpPr/>
            <p:nvPr/>
          </p:nvGrpSpPr>
          <p:grpSpPr>
            <a:xfrm rot="8751536">
              <a:off x="6602593" y="3398773"/>
              <a:ext cx="896470" cy="932330"/>
              <a:chOff x="4367381" y="2496670"/>
              <a:chExt cx="896470" cy="932330"/>
            </a:xfrm>
          </p:grpSpPr>
          <p:sp>
            <p:nvSpPr>
              <p:cNvPr id="89" name="Oval 88">
                <a:extLst>
                  <a:ext uri="{FF2B5EF4-FFF2-40B4-BE49-F238E27FC236}">
                    <a16:creationId xmlns:a16="http://schemas.microsoft.com/office/drawing/2014/main" id="{A87589B6-7145-234F-BA53-5B7436C08EAF}"/>
                  </a:ext>
                </a:extLst>
              </p:cNvPr>
              <p:cNvSpPr/>
              <p:nvPr/>
            </p:nvSpPr>
            <p:spPr>
              <a:xfrm>
                <a:off x="4367381" y="2496670"/>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DF17DBB6-E36D-6F4C-BC63-BDF26462D740}"/>
                  </a:ext>
                </a:extLst>
              </p:cNvPr>
              <p:cNvSpPr/>
              <p:nvPr/>
            </p:nvSpPr>
            <p:spPr>
              <a:xfrm>
                <a:off x="4740201" y="2865718"/>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a:extLst>
              <a:ext uri="{FF2B5EF4-FFF2-40B4-BE49-F238E27FC236}">
                <a16:creationId xmlns:a16="http://schemas.microsoft.com/office/drawing/2014/main" id="{1CF1546E-2762-C449-92FE-761D3E8F91EB}"/>
              </a:ext>
            </a:extLst>
          </p:cNvPr>
          <p:cNvSpPr>
            <a:spLocks noGrp="1"/>
          </p:cNvSpPr>
          <p:nvPr>
            <p:ph type="title"/>
          </p:nvPr>
        </p:nvSpPr>
        <p:spPr>
          <a:xfrm>
            <a:off x="838200" y="365125"/>
            <a:ext cx="10869706" cy="1325563"/>
          </a:xfrm>
        </p:spPr>
        <p:txBody>
          <a:bodyPr>
            <a:normAutofit/>
          </a:bodyPr>
          <a:lstStyle/>
          <a:p>
            <a:r>
              <a:rPr lang="en-US" sz="3600" dirty="0">
                <a:latin typeface="Avenir Roman" panose="02000503020000020003" pitchFamily="2" charset="0"/>
              </a:rPr>
              <a:t>Single cell genomics illuminate new biology</a:t>
            </a:r>
          </a:p>
        </p:txBody>
      </p:sp>
      <p:grpSp>
        <p:nvGrpSpPr>
          <p:cNvPr id="59" name="Group 58">
            <a:extLst>
              <a:ext uri="{FF2B5EF4-FFF2-40B4-BE49-F238E27FC236}">
                <a16:creationId xmlns:a16="http://schemas.microsoft.com/office/drawing/2014/main" id="{15F89B69-6A38-4249-AE4F-53BDC04D538D}"/>
              </a:ext>
            </a:extLst>
          </p:cNvPr>
          <p:cNvGrpSpPr/>
          <p:nvPr/>
        </p:nvGrpSpPr>
        <p:grpSpPr>
          <a:xfrm>
            <a:off x="3987550" y="2399964"/>
            <a:ext cx="3501853" cy="3266339"/>
            <a:chOff x="4001809" y="2408496"/>
            <a:chExt cx="3501853" cy="3266339"/>
          </a:xfrm>
        </p:grpSpPr>
        <p:grpSp>
          <p:nvGrpSpPr>
            <p:cNvPr id="56" name="Group 55">
              <a:extLst>
                <a:ext uri="{FF2B5EF4-FFF2-40B4-BE49-F238E27FC236}">
                  <a16:creationId xmlns:a16="http://schemas.microsoft.com/office/drawing/2014/main" id="{8C3D944A-1939-0D42-A9AE-1A3C7594E2DD}"/>
                </a:ext>
              </a:extLst>
            </p:cNvPr>
            <p:cNvGrpSpPr/>
            <p:nvPr/>
          </p:nvGrpSpPr>
          <p:grpSpPr>
            <a:xfrm rot="1792414">
              <a:off x="5959095" y="4718046"/>
              <a:ext cx="896470" cy="932330"/>
              <a:chOff x="4367381" y="2496670"/>
              <a:chExt cx="896470" cy="932330"/>
            </a:xfrm>
          </p:grpSpPr>
          <p:sp>
            <p:nvSpPr>
              <p:cNvPr id="57" name="Oval 56">
                <a:extLst>
                  <a:ext uri="{FF2B5EF4-FFF2-40B4-BE49-F238E27FC236}">
                    <a16:creationId xmlns:a16="http://schemas.microsoft.com/office/drawing/2014/main" id="{BF3B1E54-426F-6841-A0EF-423FD66E046E}"/>
                  </a:ext>
                </a:extLst>
              </p:cNvPr>
              <p:cNvSpPr/>
              <p:nvPr/>
            </p:nvSpPr>
            <p:spPr>
              <a:xfrm>
                <a:off x="4367381" y="2496670"/>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6BC4652-784A-1143-9593-A5930F4A060F}"/>
                  </a:ext>
                </a:extLst>
              </p:cNvPr>
              <p:cNvSpPr/>
              <p:nvPr/>
            </p:nvSpPr>
            <p:spPr>
              <a:xfrm>
                <a:off x="4740201" y="2865718"/>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Oval 54">
              <a:extLst>
                <a:ext uri="{FF2B5EF4-FFF2-40B4-BE49-F238E27FC236}">
                  <a16:creationId xmlns:a16="http://schemas.microsoft.com/office/drawing/2014/main" id="{697BEE40-C4A0-824E-9891-3E3B1DC0CA4C}"/>
                </a:ext>
              </a:extLst>
            </p:cNvPr>
            <p:cNvSpPr/>
            <p:nvPr/>
          </p:nvSpPr>
          <p:spPr>
            <a:xfrm rot="10409693">
              <a:off x="4172387" y="3760632"/>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6CC0E9F4-D648-AF49-887B-71D8875CFD34}"/>
                </a:ext>
              </a:extLst>
            </p:cNvPr>
            <p:cNvGrpSpPr/>
            <p:nvPr/>
          </p:nvGrpSpPr>
          <p:grpSpPr>
            <a:xfrm rot="10409693">
              <a:off x="5167906" y="4742505"/>
              <a:ext cx="896470" cy="932330"/>
              <a:chOff x="4443257" y="2466068"/>
              <a:chExt cx="896470" cy="932330"/>
            </a:xfrm>
          </p:grpSpPr>
          <p:sp>
            <p:nvSpPr>
              <p:cNvPr id="53" name="Oval 52">
                <a:extLst>
                  <a:ext uri="{FF2B5EF4-FFF2-40B4-BE49-F238E27FC236}">
                    <a16:creationId xmlns:a16="http://schemas.microsoft.com/office/drawing/2014/main" id="{C108EB55-615B-154D-89F3-3C485C96EAE2}"/>
                  </a:ext>
                </a:extLst>
              </p:cNvPr>
              <p:cNvSpPr/>
              <p:nvPr/>
            </p:nvSpPr>
            <p:spPr>
              <a:xfrm>
                <a:off x="4443257" y="2466068"/>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42B8ED9-1EA7-5A4F-849B-B9B808F5A63F}"/>
                  </a:ext>
                </a:extLst>
              </p:cNvPr>
              <p:cNvSpPr/>
              <p:nvPr/>
            </p:nvSpPr>
            <p:spPr>
              <a:xfrm>
                <a:off x="4740201" y="2865718"/>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3F63FEA4-F300-1A40-A83A-F94E90960FC5}"/>
                </a:ext>
              </a:extLst>
            </p:cNvPr>
            <p:cNvGrpSpPr/>
            <p:nvPr/>
          </p:nvGrpSpPr>
          <p:grpSpPr>
            <a:xfrm rot="16200000">
              <a:off x="6589262" y="2692845"/>
              <a:ext cx="896470" cy="932330"/>
              <a:chOff x="4367381" y="2496670"/>
              <a:chExt cx="896470" cy="932330"/>
            </a:xfrm>
          </p:grpSpPr>
          <p:sp>
            <p:nvSpPr>
              <p:cNvPr id="27" name="Oval 26">
                <a:extLst>
                  <a:ext uri="{FF2B5EF4-FFF2-40B4-BE49-F238E27FC236}">
                    <a16:creationId xmlns:a16="http://schemas.microsoft.com/office/drawing/2014/main" id="{10C22BF8-BD69-7049-B0FE-DB954AE2B90D}"/>
                  </a:ext>
                </a:extLst>
              </p:cNvPr>
              <p:cNvSpPr/>
              <p:nvPr/>
            </p:nvSpPr>
            <p:spPr>
              <a:xfrm>
                <a:off x="4367381" y="2496670"/>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AB3200C-6E89-024D-AC89-828423D6294B}"/>
                  </a:ext>
                </a:extLst>
              </p:cNvPr>
              <p:cNvSpPr/>
              <p:nvPr/>
            </p:nvSpPr>
            <p:spPr>
              <a:xfrm>
                <a:off x="4740201" y="2865718"/>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3AB7BDB-617C-534B-9233-265A3435E6BF}"/>
                </a:ext>
              </a:extLst>
            </p:cNvPr>
            <p:cNvGrpSpPr/>
            <p:nvPr/>
          </p:nvGrpSpPr>
          <p:grpSpPr>
            <a:xfrm rot="8804525">
              <a:off x="4596046" y="2679799"/>
              <a:ext cx="896470" cy="932330"/>
              <a:chOff x="4367381" y="2496670"/>
              <a:chExt cx="896470" cy="932330"/>
            </a:xfrm>
          </p:grpSpPr>
          <p:sp>
            <p:nvSpPr>
              <p:cNvPr id="15" name="Oval 14">
                <a:extLst>
                  <a:ext uri="{FF2B5EF4-FFF2-40B4-BE49-F238E27FC236}">
                    <a16:creationId xmlns:a16="http://schemas.microsoft.com/office/drawing/2014/main" id="{42D91F33-E28C-C942-A44B-0351C6830FA0}"/>
                  </a:ext>
                </a:extLst>
              </p:cNvPr>
              <p:cNvSpPr/>
              <p:nvPr/>
            </p:nvSpPr>
            <p:spPr>
              <a:xfrm>
                <a:off x="4367381" y="2496670"/>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A9E9967-0F3B-0649-9F40-D9EEF6BB925C}"/>
                  </a:ext>
                </a:extLst>
              </p:cNvPr>
              <p:cNvSpPr/>
              <p:nvPr/>
            </p:nvSpPr>
            <p:spPr>
              <a:xfrm>
                <a:off x="4740201" y="2865718"/>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33DD21A6-B195-8943-8367-EC60959E1CFB}"/>
                </a:ext>
              </a:extLst>
            </p:cNvPr>
            <p:cNvGrpSpPr/>
            <p:nvPr/>
          </p:nvGrpSpPr>
          <p:grpSpPr>
            <a:xfrm>
              <a:off x="5199530" y="2496670"/>
              <a:ext cx="896470" cy="932330"/>
              <a:chOff x="4367381" y="2496670"/>
              <a:chExt cx="896470" cy="932330"/>
            </a:xfrm>
          </p:grpSpPr>
          <p:sp>
            <p:nvSpPr>
              <p:cNvPr id="30" name="Oval 29">
                <a:extLst>
                  <a:ext uri="{FF2B5EF4-FFF2-40B4-BE49-F238E27FC236}">
                    <a16:creationId xmlns:a16="http://schemas.microsoft.com/office/drawing/2014/main" id="{726D3927-E600-A74A-9DA6-DC1113F84AA7}"/>
                  </a:ext>
                </a:extLst>
              </p:cNvPr>
              <p:cNvSpPr/>
              <p:nvPr/>
            </p:nvSpPr>
            <p:spPr>
              <a:xfrm>
                <a:off x="4367381" y="2496670"/>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7EC892F-4D29-FC44-A9D3-8F024BA8C252}"/>
                  </a:ext>
                </a:extLst>
              </p:cNvPr>
              <p:cNvSpPr/>
              <p:nvPr/>
            </p:nvSpPr>
            <p:spPr>
              <a:xfrm>
                <a:off x="4740201" y="2865718"/>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3DA0BDDE-645F-4B47-85C7-3138B0CE5537}"/>
                </a:ext>
              </a:extLst>
            </p:cNvPr>
            <p:cNvGrpSpPr/>
            <p:nvPr/>
          </p:nvGrpSpPr>
          <p:grpSpPr>
            <a:xfrm rot="11840938">
              <a:off x="6034681" y="2408496"/>
              <a:ext cx="896470" cy="932330"/>
              <a:chOff x="4367381" y="2496670"/>
              <a:chExt cx="896470" cy="932330"/>
            </a:xfrm>
          </p:grpSpPr>
          <p:sp>
            <p:nvSpPr>
              <p:cNvPr id="24" name="Oval 23">
                <a:extLst>
                  <a:ext uri="{FF2B5EF4-FFF2-40B4-BE49-F238E27FC236}">
                    <a16:creationId xmlns:a16="http://schemas.microsoft.com/office/drawing/2014/main" id="{D4A90C59-479E-A34A-8196-C91843030131}"/>
                  </a:ext>
                </a:extLst>
              </p:cNvPr>
              <p:cNvSpPr/>
              <p:nvPr/>
            </p:nvSpPr>
            <p:spPr>
              <a:xfrm>
                <a:off x="4367381" y="2496670"/>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D32321A-2F84-1F47-B808-DB9843D08583}"/>
                  </a:ext>
                </a:extLst>
              </p:cNvPr>
              <p:cNvSpPr/>
              <p:nvPr/>
            </p:nvSpPr>
            <p:spPr>
              <a:xfrm>
                <a:off x="4740201" y="2865718"/>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F47D500A-1388-3F41-947A-73C9D4FDE344}"/>
                </a:ext>
              </a:extLst>
            </p:cNvPr>
            <p:cNvGrpSpPr/>
            <p:nvPr/>
          </p:nvGrpSpPr>
          <p:grpSpPr>
            <a:xfrm>
              <a:off x="4001809" y="3357901"/>
              <a:ext cx="896470" cy="932330"/>
              <a:chOff x="3226442" y="2837457"/>
              <a:chExt cx="896470" cy="932330"/>
            </a:xfrm>
          </p:grpSpPr>
          <p:sp>
            <p:nvSpPr>
              <p:cNvPr id="6" name="Oval 5">
                <a:extLst>
                  <a:ext uri="{FF2B5EF4-FFF2-40B4-BE49-F238E27FC236}">
                    <a16:creationId xmlns:a16="http://schemas.microsoft.com/office/drawing/2014/main" id="{A4C3721F-B750-E844-AB1A-3507AD3AF207}"/>
                  </a:ext>
                </a:extLst>
              </p:cNvPr>
              <p:cNvSpPr/>
              <p:nvPr/>
            </p:nvSpPr>
            <p:spPr>
              <a:xfrm>
                <a:off x="3226442" y="2837457"/>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73AEC21-D62F-B145-8DF8-0B0F3FFE301A}"/>
                  </a:ext>
                </a:extLst>
              </p:cNvPr>
              <p:cNvSpPr/>
              <p:nvPr/>
            </p:nvSpPr>
            <p:spPr>
              <a:xfrm>
                <a:off x="3402891" y="3040530"/>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E920409B-9589-724F-8AE5-2AF417F15C40}"/>
                </a:ext>
              </a:extLst>
            </p:cNvPr>
            <p:cNvGrpSpPr/>
            <p:nvPr/>
          </p:nvGrpSpPr>
          <p:grpSpPr>
            <a:xfrm>
              <a:off x="5234741" y="3109021"/>
              <a:ext cx="896470" cy="932330"/>
              <a:chOff x="4367381" y="2496670"/>
              <a:chExt cx="896470" cy="932330"/>
            </a:xfrm>
          </p:grpSpPr>
          <p:sp>
            <p:nvSpPr>
              <p:cNvPr id="8" name="Oval 7">
                <a:extLst>
                  <a:ext uri="{FF2B5EF4-FFF2-40B4-BE49-F238E27FC236}">
                    <a16:creationId xmlns:a16="http://schemas.microsoft.com/office/drawing/2014/main" id="{D85F4FFC-E181-6F49-87EF-BA1AAC9E8762}"/>
                  </a:ext>
                </a:extLst>
              </p:cNvPr>
              <p:cNvSpPr/>
              <p:nvPr/>
            </p:nvSpPr>
            <p:spPr>
              <a:xfrm>
                <a:off x="4367381" y="2496670"/>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FD16D15-B777-B441-814F-C5F6566AC8C9}"/>
                  </a:ext>
                </a:extLst>
              </p:cNvPr>
              <p:cNvSpPr/>
              <p:nvPr/>
            </p:nvSpPr>
            <p:spPr>
              <a:xfrm>
                <a:off x="4740201" y="2865718"/>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C9D8B9FC-8FB6-A641-9344-333F1D6297EA}"/>
                </a:ext>
              </a:extLst>
            </p:cNvPr>
            <p:cNvGrpSpPr/>
            <p:nvPr/>
          </p:nvGrpSpPr>
          <p:grpSpPr>
            <a:xfrm rot="6644287">
              <a:off x="4609821" y="4158854"/>
              <a:ext cx="896470" cy="932330"/>
              <a:chOff x="4367381" y="2496670"/>
              <a:chExt cx="896470" cy="932330"/>
            </a:xfrm>
          </p:grpSpPr>
          <p:sp>
            <p:nvSpPr>
              <p:cNvPr id="12" name="Oval 11">
                <a:extLst>
                  <a:ext uri="{FF2B5EF4-FFF2-40B4-BE49-F238E27FC236}">
                    <a16:creationId xmlns:a16="http://schemas.microsoft.com/office/drawing/2014/main" id="{1FF533DD-A897-034D-AC7B-4A4C95B788E8}"/>
                  </a:ext>
                </a:extLst>
              </p:cNvPr>
              <p:cNvSpPr/>
              <p:nvPr/>
            </p:nvSpPr>
            <p:spPr>
              <a:xfrm>
                <a:off x="4367381" y="2496670"/>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7AF126A-D2E3-D547-A809-13EC86DF92DC}"/>
                  </a:ext>
                </a:extLst>
              </p:cNvPr>
              <p:cNvSpPr/>
              <p:nvPr/>
            </p:nvSpPr>
            <p:spPr>
              <a:xfrm>
                <a:off x="4740201" y="2865718"/>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318C44F2-7D7C-0B4F-A536-1F4520F2FFA9}"/>
                </a:ext>
              </a:extLst>
            </p:cNvPr>
            <p:cNvGrpSpPr/>
            <p:nvPr/>
          </p:nvGrpSpPr>
          <p:grpSpPr>
            <a:xfrm rot="6986000">
              <a:off x="5914145" y="2824243"/>
              <a:ext cx="896470" cy="932330"/>
              <a:chOff x="4367381" y="2496670"/>
              <a:chExt cx="896470" cy="932330"/>
            </a:xfrm>
          </p:grpSpPr>
          <p:sp>
            <p:nvSpPr>
              <p:cNvPr id="18" name="Oval 17">
                <a:extLst>
                  <a:ext uri="{FF2B5EF4-FFF2-40B4-BE49-F238E27FC236}">
                    <a16:creationId xmlns:a16="http://schemas.microsoft.com/office/drawing/2014/main" id="{B0821E2A-5D03-434B-8329-C9365E968C3E}"/>
                  </a:ext>
                </a:extLst>
              </p:cNvPr>
              <p:cNvSpPr/>
              <p:nvPr/>
            </p:nvSpPr>
            <p:spPr>
              <a:xfrm>
                <a:off x="4367381" y="2496670"/>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98F087E-5DB6-CB4D-A647-B3E6B6EB8C39}"/>
                  </a:ext>
                </a:extLst>
              </p:cNvPr>
              <p:cNvSpPr/>
              <p:nvPr/>
            </p:nvSpPr>
            <p:spPr>
              <a:xfrm>
                <a:off x="4740201" y="2865718"/>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95E28395-7C3C-4C44-B601-F2BD6EF12AC3}"/>
                </a:ext>
              </a:extLst>
            </p:cNvPr>
            <p:cNvGrpSpPr/>
            <p:nvPr/>
          </p:nvGrpSpPr>
          <p:grpSpPr>
            <a:xfrm>
              <a:off x="5825342" y="3536413"/>
              <a:ext cx="896470" cy="932330"/>
              <a:chOff x="4367381" y="2496670"/>
              <a:chExt cx="896470" cy="932330"/>
            </a:xfrm>
          </p:grpSpPr>
          <p:sp>
            <p:nvSpPr>
              <p:cNvPr id="21" name="Oval 20">
                <a:extLst>
                  <a:ext uri="{FF2B5EF4-FFF2-40B4-BE49-F238E27FC236}">
                    <a16:creationId xmlns:a16="http://schemas.microsoft.com/office/drawing/2014/main" id="{C72C0A39-C9A6-0D49-A1D9-C37FE905DE1B}"/>
                  </a:ext>
                </a:extLst>
              </p:cNvPr>
              <p:cNvSpPr/>
              <p:nvPr/>
            </p:nvSpPr>
            <p:spPr>
              <a:xfrm>
                <a:off x="4367381" y="2496670"/>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01C0EB1-9AAB-4341-AC46-9470C7B83EFA}"/>
                  </a:ext>
                </a:extLst>
              </p:cNvPr>
              <p:cNvSpPr/>
              <p:nvPr/>
            </p:nvSpPr>
            <p:spPr>
              <a:xfrm>
                <a:off x="4740201" y="2865718"/>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D44899FC-946A-0A4C-8EC1-5E21FC4F0D85}"/>
                </a:ext>
              </a:extLst>
            </p:cNvPr>
            <p:cNvGrpSpPr/>
            <p:nvPr/>
          </p:nvGrpSpPr>
          <p:grpSpPr>
            <a:xfrm rot="15054555">
              <a:off x="4656393" y="3365937"/>
              <a:ext cx="896470" cy="932330"/>
              <a:chOff x="4367381" y="2496670"/>
              <a:chExt cx="896470" cy="932330"/>
            </a:xfrm>
          </p:grpSpPr>
          <p:sp>
            <p:nvSpPr>
              <p:cNvPr id="33" name="Oval 32">
                <a:extLst>
                  <a:ext uri="{FF2B5EF4-FFF2-40B4-BE49-F238E27FC236}">
                    <a16:creationId xmlns:a16="http://schemas.microsoft.com/office/drawing/2014/main" id="{33D23FA9-1416-7C45-98D7-AA3001EC717A}"/>
                  </a:ext>
                </a:extLst>
              </p:cNvPr>
              <p:cNvSpPr/>
              <p:nvPr/>
            </p:nvSpPr>
            <p:spPr>
              <a:xfrm>
                <a:off x="4367381" y="2496670"/>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FB3EDC0-57CB-D743-A255-75860641631B}"/>
                  </a:ext>
                </a:extLst>
              </p:cNvPr>
              <p:cNvSpPr/>
              <p:nvPr/>
            </p:nvSpPr>
            <p:spPr>
              <a:xfrm>
                <a:off x="4740201" y="2865718"/>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196E4405-1362-FA42-B0E2-4526BEEF3A16}"/>
                </a:ext>
              </a:extLst>
            </p:cNvPr>
            <p:cNvGrpSpPr/>
            <p:nvPr/>
          </p:nvGrpSpPr>
          <p:grpSpPr>
            <a:xfrm rot="12932241">
              <a:off x="5068613" y="3906377"/>
              <a:ext cx="896470" cy="932330"/>
              <a:chOff x="4367381" y="2496670"/>
              <a:chExt cx="896470" cy="932330"/>
            </a:xfrm>
          </p:grpSpPr>
          <p:sp>
            <p:nvSpPr>
              <p:cNvPr id="36" name="Oval 35">
                <a:extLst>
                  <a:ext uri="{FF2B5EF4-FFF2-40B4-BE49-F238E27FC236}">
                    <a16:creationId xmlns:a16="http://schemas.microsoft.com/office/drawing/2014/main" id="{817658FD-4520-2949-BC26-85F4E036CCEB}"/>
                  </a:ext>
                </a:extLst>
              </p:cNvPr>
              <p:cNvSpPr/>
              <p:nvPr/>
            </p:nvSpPr>
            <p:spPr>
              <a:xfrm>
                <a:off x="4367381" y="2496670"/>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083DEBB-640D-0A41-BF6C-017F636A1F79}"/>
                  </a:ext>
                </a:extLst>
              </p:cNvPr>
              <p:cNvSpPr/>
              <p:nvPr/>
            </p:nvSpPr>
            <p:spPr>
              <a:xfrm>
                <a:off x="4740201" y="2865718"/>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32356072-7017-384B-9806-87AFFEFFABD4}"/>
                </a:ext>
              </a:extLst>
            </p:cNvPr>
            <p:cNvGrpSpPr/>
            <p:nvPr/>
          </p:nvGrpSpPr>
          <p:grpSpPr>
            <a:xfrm rot="18809841">
              <a:off x="5374769" y="4246001"/>
              <a:ext cx="896470" cy="932330"/>
              <a:chOff x="4367381" y="2496670"/>
              <a:chExt cx="896470" cy="932330"/>
            </a:xfrm>
          </p:grpSpPr>
          <p:sp>
            <p:nvSpPr>
              <p:cNvPr id="39" name="Oval 38">
                <a:extLst>
                  <a:ext uri="{FF2B5EF4-FFF2-40B4-BE49-F238E27FC236}">
                    <a16:creationId xmlns:a16="http://schemas.microsoft.com/office/drawing/2014/main" id="{D0F10E31-3B57-8C4E-AFAE-1A725E5121D3}"/>
                  </a:ext>
                </a:extLst>
              </p:cNvPr>
              <p:cNvSpPr/>
              <p:nvPr/>
            </p:nvSpPr>
            <p:spPr>
              <a:xfrm>
                <a:off x="4367381" y="2496670"/>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95C09A0-9AF9-9546-8CF6-5DEC444CBF2E}"/>
                  </a:ext>
                </a:extLst>
              </p:cNvPr>
              <p:cNvSpPr/>
              <p:nvPr/>
            </p:nvSpPr>
            <p:spPr>
              <a:xfrm>
                <a:off x="4740201" y="2865718"/>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0B027C4B-BBCC-A441-90B7-C4B5429F5C0E}"/>
                </a:ext>
              </a:extLst>
            </p:cNvPr>
            <p:cNvGrpSpPr/>
            <p:nvPr/>
          </p:nvGrpSpPr>
          <p:grpSpPr>
            <a:xfrm rot="10409693">
              <a:off x="5954782" y="4340014"/>
              <a:ext cx="896470" cy="932330"/>
              <a:chOff x="4367381" y="2496670"/>
              <a:chExt cx="896470" cy="932330"/>
            </a:xfrm>
          </p:grpSpPr>
          <p:sp>
            <p:nvSpPr>
              <p:cNvPr id="42" name="Oval 41">
                <a:extLst>
                  <a:ext uri="{FF2B5EF4-FFF2-40B4-BE49-F238E27FC236}">
                    <a16:creationId xmlns:a16="http://schemas.microsoft.com/office/drawing/2014/main" id="{8D8D9995-99BF-4C40-97BC-8627B0FDD1AB}"/>
                  </a:ext>
                </a:extLst>
              </p:cNvPr>
              <p:cNvSpPr/>
              <p:nvPr/>
            </p:nvSpPr>
            <p:spPr>
              <a:xfrm>
                <a:off x="4367381" y="2496670"/>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7AADACD-EDF9-C441-869B-4B5CBBA4F251}"/>
                  </a:ext>
                </a:extLst>
              </p:cNvPr>
              <p:cNvSpPr/>
              <p:nvPr/>
            </p:nvSpPr>
            <p:spPr>
              <a:xfrm>
                <a:off x="4740201" y="2865718"/>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4C8D6311-AD3B-704B-83CE-AF2B56E6C0BA}"/>
                </a:ext>
              </a:extLst>
            </p:cNvPr>
            <p:cNvGrpSpPr/>
            <p:nvPr/>
          </p:nvGrpSpPr>
          <p:grpSpPr>
            <a:xfrm>
              <a:off x="6462436" y="4025790"/>
              <a:ext cx="896470" cy="932330"/>
              <a:chOff x="4367381" y="2496670"/>
              <a:chExt cx="896470" cy="932330"/>
            </a:xfrm>
          </p:grpSpPr>
          <p:sp>
            <p:nvSpPr>
              <p:cNvPr id="45" name="Oval 44">
                <a:extLst>
                  <a:ext uri="{FF2B5EF4-FFF2-40B4-BE49-F238E27FC236}">
                    <a16:creationId xmlns:a16="http://schemas.microsoft.com/office/drawing/2014/main" id="{27DFAE3A-7C9B-E84B-968F-7F07E0299CF9}"/>
                  </a:ext>
                </a:extLst>
              </p:cNvPr>
              <p:cNvSpPr/>
              <p:nvPr/>
            </p:nvSpPr>
            <p:spPr>
              <a:xfrm>
                <a:off x="4367381" y="2496670"/>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038B732-C55A-4F43-8D54-D46641FEA539}"/>
                  </a:ext>
                </a:extLst>
              </p:cNvPr>
              <p:cNvSpPr/>
              <p:nvPr/>
            </p:nvSpPr>
            <p:spPr>
              <a:xfrm>
                <a:off x="4740201" y="2865718"/>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36C29EC3-AC52-1C46-A531-1C6CF017660B}"/>
                </a:ext>
              </a:extLst>
            </p:cNvPr>
            <p:cNvGrpSpPr/>
            <p:nvPr/>
          </p:nvGrpSpPr>
          <p:grpSpPr>
            <a:xfrm rot="8751536">
              <a:off x="6602593" y="3398773"/>
              <a:ext cx="896470" cy="932330"/>
              <a:chOff x="4367381" y="2496670"/>
              <a:chExt cx="896470" cy="932330"/>
            </a:xfrm>
          </p:grpSpPr>
          <p:sp>
            <p:nvSpPr>
              <p:cNvPr id="48" name="Oval 47">
                <a:extLst>
                  <a:ext uri="{FF2B5EF4-FFF2-40B4-BE49-F238E27FC236}">
                    <a16:creationId xmlns:a16="http://schemas.microsoft.com/office/drawing/2014/main" id="{088759CF-B62D-E043-8C08-A3AB708527CB}"/>
                  </a:ext>
                </a:extLst>
              </p:cNvPr>
              <p:cNvSpPr/>
              <p:nvPr/>
            </p:nvSpPr>
            <p:spPr>
              <a:xfrm>
                <a:off x="4367381" y="2496670"/>
                <a:ext cx="896470" cy="93233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DD9705D-8B03-2F44-BD1A-3EFD28B2B1D6}"/>
                  </a:ext>
                </a:extLst>
              </p:cNvPr>
              <p:cNvSpPr/>
              <p:nvPr/>
            </p:nvSpPr>
            <p:spPr>
              <a:xfrm>
                <a:off x="4740201" y="2865718"/>
                <a:ext cx="357802" cy="38847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61" name="Straight Arrow Connector 60">
            <a:extLst>
              <a:ext uri="{FF2B5EF4-FFF2-40B4-BE49-F238E27FC236}">
                <a16:creationId xmlns:a16="http://schemas.microsoft.com/office/drawing/2014/main" id="{6569A961-76E2-AE45-80E2-8ACA59B5D861}"/>
              </a:ext>
            </a:extLst>
          </p:cNvPr>
          <p:cNvCxnSpPr/>
          <p:nvPr/>
        </p:nvCxnSpPr>
        <p:spPr>
          <a:xfrm flipH="1">
            <a:off x="2957763" y="4913871"/>
            <a:ext cx="1143000" cy="539825"/>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8F2A667-8200-BD42-80C3-881EA75A2532}"/>
              </a:ext>
            </a:extLst>
          </p:cNvPr>
          <p:cNvCxnSpPr>
            <a:cxnSpLocks/>
          </p:cNvCxnSpPr>
          <p:nvPr/>
        </p:nvCxnSpPr>
        <p:spPr>
          <a:xfrm>
            <a:off x="7683441" y="4865390"/>
            <a:ext cx="1002960" cy="567983"/>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94A9BE0-D4A5-C941-B166-62A1A1D69D15}"/>
              </a:ext>
            </a:extLst>
          </p:cNvPr>
          <p:cNvCxnSpPr>
            <a:cxnSpLocks/>
          </p:cNvCxnSpPr>
          <p:nvPr/>
        </p:nvCxnSpPr>
        <p:spPr>
          <a:xfrm flipH="1" flipV="1">
            <a:off x="2957513" y="2962835"/>
            <a:ext cx="1038919" cy="472791"/>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64CEF0D-DFFB-804F-8986-026146A355A4}"/>
              </a:ext>
            </a:extLst>
          </p:cNvPr>
          <p:cNvCxnSpPr>
            <a:cxnSpLocks/>
          </p:cNvCxnSpPr>
          <p:nvPr/>
        </p:nvCxnSpPr>
        <p:spPr>
          <a:xfrm flipV="1">
            <a:off x="7683441" y="2962835"/>
            <a:ext cx="1141713" cy="466165"/>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DD9ED13-7D4B-7D47-A8F4-1E6F9275E5BD}"/>
              </a:ext>
            </a:extLst>
          </p:cNvPr>
          <p:cNvSpPr txBox="1"/>
          <p:nvPr/>
        </p:nvSpPr>
        <p:spPr>
          <a:xfrm>
            <a:off x="1331359" y="2419405"/>
            <a:ext cx="1626154" cy="707886"/>
          </a:xfrm>
          <a:prstGeom prst="rect">
            <a:avLst/>
          </a:prstGeom>
          <a:noFill/>
        </p:spPr>
        <p:txBody>
          <a:bodyPr wrap="square" rtlCol="0">
            <a:spAutoFit/>
          </a:bodyPr>
          <a:lstStyle/>
          <a:p>
            <a:r>
              <a:rPr lang="en-US" sz="2000" dirty="0">
                <a:latin typeface="Avenir Roman" panose="02000503020000020003" pitchFamily="2" charset="0"/>
              </a:rPr>
              <a:t>Resistance to cell death</a:t>
            </a:r>
          </a:p>
        </p:txBody>
      </p:sp>
      <p:sp>
        <p:nvSpPr>
          <p:cNvPr id="124" name="TextBox 123">
            <a:extLst>
              <a:ext uri="{FF2B5EF4-FFF2-40B4-BE49-F238E27FC236}">
                <a16:creationId xmlns:a16="http://schemas.microsoft.com/office/drawing/2014/main" id="{5B4FF579-ADD5-7942-ACA6-1790CFD55DBA}"/>
              </a:ext>
            </a:extLst>
          </p:cNvPr>
          <p:cNvSpPr txBox="1"/>
          <p:nvPr/>
        </p:nvSpPr>
        <p:spPr>
          <a:xfrm>
            <a:off x="1316515" y="5311438"/>
            <a:ext cx="1683731" cy="400110"/>
          </a:xfrm>
          <a:prstGeom prst="rect">
            <a:avLst/>
          </a:prstGeom>
          <a:noFill/>
        </p:spPr>
        <p:txBody>
          <a:bodyPr wrap="none" rtlCol="0">
            <a:spAutoFit/>
          </a:bodyPr>
          <a:lstStyle/>
          <a:p>
            <a:r>
              <a:rPr lang="en-US" sz="2000" dirty="0">
                <a:latin typeface="Avenir Roman" panose="02000503020000020003" pitchFamily="2" charset="0"/>
              </a:rPr>
              <a:t>Inflammation</a:t>
            </a:r>
          </a:p>
        </p:txBody>
      </p:sp>
      <p:sp>
        <p:nvSpPr>
          <p:cNvPr id="125" name="TextBox 124">
            <a:extLst>
              <a:ext uri="{FF2B5EF4-FFF2-40B4-BE49-F238E27FC236}">
                <a16:creationId xmlns:a16="http://schemas.microsoft.com/office/drawing/2014/main" id="{842F6062-3B3C-F944-85F8-9D9E4C64AF9E}"/>
              </a:ext>
            </a:extLst>
          </p:cNvPr>
          <p:cNvSpPr txBox="1"/>
          <p:nvPr/>
        </p:nvSpPr>
        <p:spPr>
          <a:xfrm>
            <a:off x="9112250" y="2324439"/>
            <a:ext cx="1830531" cy="1015663"/>
          </a:xfrm>
          <a:prstGeom prst="rect">
            <a:avLst/>
          </a:prstGeom>
          <a:noFill/>
        </p:spPr>
        <p:txBody>
          <a:bodyPr wrap="square" rtlCol="0">
            <a:spAutoFit/>
          </a:bodyPr>
          <a:lstStyle/>
          <a:p>
            <a:r>
              <a:rPr lang="en-US" sz="2000" dirty="0">
                <a:latin typeface="Avenir Roman" panose="02000503020000020003" pitchFamily="2" charset="0"/>
              </a:rPr>
              <a:t>Avoidant immune detection</a:t>
            </a:r>
          </a:p>
        </p:txBody>
      </p:sp>
      <p:sp>
        <p:nvSpPr>
          <p:cNvPr id="126" name="TextBox 125">
            <a:extLst>
              <a:ext uri="{FF2B5EF4-FFF2-40B4-BE49-F238E27FC236}">
                <a16:creationId xmlns:a16="http://schemas.microsoft.com/office/drawing/2014/main" id="{08448C7E-0F51-D54A-A45C-4033F59FE00C}"/>
              </a:ext>
            </a:extLst>
          </p:cNvPr>
          <p:cNvSpPr txBox="1"/>
          <p:nvPr/>
        </p:nvSpPr>
        <p:spPr>
          <a:xfrm>
            <a:off x="9018256" y="5110207"/>
            <a:ext cx="1830531" cy="707886"/>
          </a:xfrm>
          <a:prstGeom prst="rect">
            <a:avLst/>
          </a:prstGeom>
          <a:noFill/>
        </p:spPr>
        <p:txBody>
          <a:bodyPr wrap="square" rtlCol="0">
            <a:spAutoFit/>
          </a:bodyPr>
          <a:lstStyle/>
          <a:p>
            <a:r>
              <a:rPr lang="en-US" sz="2000" dirty="0">
                <a:latin typeface="Avenir Roman" panose="02000503020000020003" pitchFamily="2" charset="0"/>
              </a:rPr>
              <a:t>Resistance to treatment</a:t>
            </a:r>
          </a:p>
        </p:txBody>
      </p:sp>
      <p:sp>
        <p:nvSpPr>
          <p:cNvPr id="3" name="TextBox 2">
            <a:extLst>
              <a:ext uri="{FF2B5EF4-FFF2-40B4-BE49-F238E27FC236}">
                <a16:creationId xmlns:a16="http://schemas.microsoft.com/office/drawing/2014/main" id="{5C2EA9E2-8B99-7A45-8267-2C543860D941}"/>
              </a:ext>
            </a:extLst>
          </p:cNvPr>
          <p:cNvSpPr txBox="1"/>
          <p:nvPr/>
        </p:nvSpPr>
        <p:spPr>
          <a:xfrm>
            <a:off x="5408195" y="5940254"/>
            <a:ext cx="1084464" cy="461665"/>
          </a:xfrm>
          <a:prstGeom prst="rect">
            <a:avLst/>
          </a:prstGeom>
          <a:noFill/>
        </p:spPr>
        <p:txBody>
          <a:bodyPr wrap="none" rtlCol="0">
            <a:spAutoFit/>
          </a:bodyPr>
          <a:lstStyle/>
          <a:p>
            <a:r>
              <a:rPr lang="en-US" sz="2400" b="1" dirty="0">
                <a:solidFill>
                  <a:schemeClr val="accent4">
                    <a:lumMod val="75000"/>
                  </a:schemeClr>
                </a:solidFill>
                <a:latin typeface="Avenir Roman" panose="02000503020000020003" pitchFamily="2" charset="0"/>
              </a:rPr>
              <a:t>Tumor</a:t>
            </a:r>
          </a:p>
        </p:txBody>
      </p:sp>
    </p:spTree>
    <p:extLst>
      <p:ext uri="{BB962C8B-B14F-4D97-AF65-F5344CB8AC3E}">
        <p14:creationId xmlns:p14="http://schemas.microsoft.com/office/powerpoint/2010/main" val="358372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59"/>
                                        </p:tgtEl>
                                      </p:cBhvr>
                                    </p:animEffect>
                                    <p:set>
                                      <p:cBhvr>
                                        <p:cTn id="17" dur="1" fill="hold">
                                          <p:stCondLst>
                                            <p:cond delay="499"/>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125" grpId="0"/>
      <p:bldP spid="1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DFF6D-A407-2646-A851-72990527499E}"/>
              </a:ext>
            </a:extLst>
          </p:cNvPr>
          <p:cNvSpPr>
            <a:spLocks noGrp="1"/>
          </p:cNvSpPr>
          <p:nvPr>
            <p:ph type="title"/>
          </p:nvPr>
        </p:nvSpPr>
        <p:spPr/>
        <p:txBody>
          <a:bodyPr>
            <a:normAutofit/>
          </a:bodyPr>
          <a:lstStyle/>
          <a:p>
            <a:r>
              <a:rPr lang="en-US" sz="3600" dirty="0">
                <a:latin typeface="Avenir Roman" panose="02000503020000020003" pitchFamily="2" charset="0"/>
              </a:rPr>
              <a:t>What kind of data do single cells provide?</a:t>
            </a:r>
          </a:p>
        </p:txBody>
      </p:sp>
      <p:pic>
        <p:nvPicPr>
          <p:cNvPr id="7" name="Content Placeholder 6">
            <a:extLst>
              <a:ext uri="{FF2B5EF4-FFF2-40B4-BE49-F238E27FC236}">
                <a16:creationId xmlns:a16="http://schemas.microsoft.com/office/drawing/2014/main" id="{56745033-42A5-5546-B3EE-48C55FBF14E1}"/>
              </a:ext>
            </a:extLst>
          </p:cNvPr>
          <p:cNvPicPr>
            <a:picLocks noGrp="1" noChangeAspect="1"/>
          </p:cNvPicPr>
          <p:nvPr>
            <p:ph idx="1"/>
          </p:nvPr>
        </p:nvPicPr>
        <p:blipFill rotWithShape="1">
          <a:blip r:embed="rId3"/>
          <a:srcRect l="4642" t="817" r="5481" b="37683"/>
          <a:stretch/>
        </p:blipFill>
        <p:spPr>
          <a:xfrm>
            <a:off x="1754648" y="2043113"/>
            <a:ext cx="8354553" cy="3396395"/>
          </a:xfrm>
        </p:spPr>
      </p:pic>
      <p:sp>
        <p:nvSpPr>
          <p:cNvPr id="8" name="Rectangle 7">
            <a:extLst>
              <a:ext uri="{FF2B5EF4-FFF2-40B4-BE49-F238E27FC236}">
                <a16:creationId xmlns:a16="http://schemas.microsoft.com/office/drawing/2014/main" id="{2B2D89FA-5542-FC4B-843C-CE4ED695351A}"/>
              </a:ext>
            </a:extLst>
          </p:cNvPr>
          <p:cNvSpPr/>
          <p:nvPr/>
        </p:nvSpPr>
        <p:spPr>
          <a:xfrm>
            <a:off x="10109201" y="5710535"/>
            <a:ext cx="2082800" cy="646331"/>
          </a:xfrm>
          <a:prstGeom prst="rect">
            <a:avLst/>
          </a:prstGeom>
        </p:spPr>
        <p:txBody>
          <a:bodyPr wrap="square">
            <a:spAutoFit/>
          </a:bodyPr>
          <a:lstStyle/>
          <a:p>
            <a:r>
              <a:rPr lang="en-US" dirty="0">
                <a:latin typeface="+mj-lt"/>
              </a:rPr>
              <a:t>Hu, Y </a:t>
            </a:r>
            <a:r>
              <a:rPr lang="en-US" i="1" dirty="0">
                <a:latin typeface="+mj-lt"/>
              </a:rPr>
              <a:t>et al. </a:t>
            </a:r>
            <a:r>
              <a:rPr lang="en-US" dirty="0">
                <a:latin typeface="+mj-lt"/>
              </a:rPr>
              <a:t>Front </a:t>
            </a:r>
          </a:p>
          <a:p>
            <a:r>
              <a:rPr lang="en-US" dirty="0">
                <a:latin typeface="+mj-lt"/>
              </a:rPr>
              <a:t>Cell Dev. </a:t>
            </a:r>
            <a:r>
              <a:rPr lang="en-US" dirty="0" err="1">
                <a:latin typeface="+mj-lt"/>
              </a:rPr>
              <a:t>Biol</a:t>
            </a:r>
            <a:r>
              <a:rPr lang="en-US" dirty="0">
                <a:latin typeface="+mj-lt"/>
              </a:rPr>
              <a:t>, 2018</a:t>
            </a:r>
          </a:p>
        </p:txBody>
      </p:sp>
    </p:spTree>
    <p:extLst>
      <p:ext uri="{BB962C8B-B14F-4D97-AF65-F5344CB8AC3E}">
        <p14:creationId xmlns:p14="http://schemas.microsoft.com/office/powerpoint/2010/main" val="2531764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DFF6D-A407-2646-A851-72990527499E}"/>
              </a:ext>
            </a:extLst>
          </p:cNvPr>
          <p:cNvSpPr>
            <a:spLocks noGrp="1"/>
          </p:cNvSpPr>
          <p:nvPr>
            <p:ph type="title"/>
          </p:nvPr>
        </p:nvSpPr>
        <p:spPr>
          <a:xfrm>
            <a:off x="838200" y="365125"/>
            <a:ext cx="11049000" cy="1325563"/>
          </a:xfrm>
        </p:spPr>
        <p:txBody>
          <a:bodyPr>
            <a:normAutofit/>
          </a:bodyPr>
          <a:lstStyle/>
          <a:p>
            <a:r>
              <a:rPr lang="en-US" sz="3600" dirty="0">
                <a:latin typeface="Avenir Roman" panose="02000503020000020003" pitchFamily="2" charset="0"/>
              </a:rPr>
              <a:t>Exponential rise of single cell RNA-</a:t>
            </a:r>
            <a:r>
              <a:rPr lang="en-US" sz="3600" dirty="0" err="1">
                <a:latin typeface="Avenir Roman" panose="02000503020000020003" pitchFamily="2" charset="0"/>
              </a:rPr>
              <a:t>seq</a:t>
            </a:r>
            <a:r>
              <a:rPr lang="en-US" sz="3600" dirty="0">
                <a:latin typeface="Avenir Roman" panose="02000503020000020003" pitchFamily="2" charset="0"/>
              </a:rPr>
              <a:t> (</a:t>
            </a:r>
            <a:r>
              <a:rPr lang="en-US" sz="3600" dirty="0" err="1">
                <a:latin typeface="Avenir Roman" panose="02000503020000020003" pitchFamily="2" charset="0"/>
              </a:rPr>
              <a:t>scRNA-seq</a:t>
            </a:r>
            <a:r>
              <a:rPr lang="en-US" sz="3600" dirty="0">
                <a:latin typeface="Avenir Roman" panose="02000503020000020003" pitchFamily="2" charset="0"/>
              </a:rPr>
              <a:t>)</a:t>
            </a:r>
          </a:p>
        </p:txBody>
      </p:sp>
      <p:pic>
        <p:nvPicPr>
          <p:cNvPr id="8" name="Picture 7">
            <a:extLst>
              <a:ext uri="{FF2B5EF4-FFF2-40B4-BE49-F238E27FC236}">
                <a16:creationId xmlns:a16="http://schemas.microsoft.com/office/drawing/2014/main" id="{7DA2509A-0F27-5F45-843A-D471E71347E2}"/>
              </a:ext>
            </a:extLst>
          </p:cNvPr>
          <p:cNvPicPr>
            <a:picLocks noChangeAspect="1"/>
          </p:cNvPicPr>
          <p:nvPr/>
        </p:nvPicPr>
        <p:blipFill rotWithShape="1">
          <a:blip r:embed="rId3"/>
          <a:srcRect t="36008"/>
          <a:stretch/>
        </p:blipFill>
        <p:spPr>
          <a:xfrm>
            <a:off x="862502" y="2222392"/>
            <a:ext cx="10466996" cy="3488143"/>
          </a:xfrm>
          <a:prstGeom prst="rect">
            <a:avLst/>
          </a:prstGeom>
        </p:spPr>
      </p:pic>
      <p:sp>
        <p:nvSpPr>
          <p:cNvPr id="4" name="Rectangle 3">
            <a:extLst>
              <a:ext uri="{FF2B5EF4-FFF2-40B4-BE49-F238E27FC236}">
                <a16:creationId xmlns:a16="http://schemas.microsoft.com/office/drawing/2014/main" id="{05EDEC12-E8B1-794C-A68C-D82C672E7856}"/>
              </a:ext>
            </a:extLst>
          </p:cNvPr>
          <p:cNvSpPr/>
          <p:nvPr/>
        </p:nvSpPr>
        <p:spPr>
          <a:xfrm>
            <a:off x="10109201" y="5710535"/>
            <a:ext cx="2082800" cy="646331"/>
          </a:xfrm>
          <a:prstGeom prst="rect">
            <a:avLst/>
          </a:prstGeom>
        </p:spPr>
        <p:txBody>
          <a:bodyPr wrap="square">
            <a:spAutoFit/>
          </a:bodyPr>
          <a:lstStyle/>
          <a:p>
            <a:r>
              <a:rPr lang="en-US" dirty="0" err="1">
                <a:latin typeface="+mj-lt"/>
              </a:rPr>
              <a:t>Svensson</a:t>
            </a:r>
            <a:r>
              <a:rPr lang="en-US" dirty="0">
                <a:latin typeface="+mj-lt"/>
              </a:rPr>
              <a:t>, V </a:t>
            </a:r>
            <a:r>
              <a:rPr lang="en-US" i="1" dirty="0">
                <a:latin typeface="+mj-lt"/>
              </a:rPr>
              <a:t>et al. </a:t>
            </a:r>
            <a:r>
              <a:rPr lang="en-US" dirty="0">
                <a:latin typeface="+mj-lt"/>
              </a:rPr>
              <a:t>Nat. </a:t>
            </a:r>
            <a:r>
              <a:rPr lang="en-US" dirty="0" err="1">
                <a:latin typeface="+mj-lt"/>
              </a:rPr>
              <a:t>Protoc</a:t>
            </a:r>
            <a:r>
              <a:rPr lang="en-US" dirty="0">
                <a:latin typeface="+mj-lt"/>
              </a:rPr>
              <a:t>., 2018</a:t>
            </a:r>
          </a:p>
        </p:txBody>
      </p:sp>
      <p:sp>
        <p:nvSpPr>
          <p:cNvPr id="9" name="Oval 8">
            <a:extLst>
              <a:ext uri="{FF2B5EF4-FFF2-40B4-BE49-F238E27FC236}">
                <a16:creationId xmlns:a16="http://schemas.microsoft.com/office/drawing/2014/main" id="{5503A454-023B-5241-B1A1-762361465B53}"/>
              </a:ext>
            </a:extLst>
          </p:cNvPr>
          <p:cNvSpPr/>
          <p:nvPr/>
        </p:nvSpPr>
        <p:spPr>
          <a:xfrm>
            <a:off x="7900989" y="1943100"/>
            <a:ext cx="1042988" cy="1007955"/>
          </a:xfrm>
          <a:prstGeom prst="ellipse">
            <a:avLst/>
          </a:prstGeom>
          <a:solidFill>
            <a:srgbClr val="9ECEEB">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753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rop-seq.mp4">
            <a:hlinkClick r:id="" action="ppaction://media"/>
            <a:extLst>
              <a:ext uri="{FF2B5EF4-FFF2-40B4-BE49-F238E27FC236}">
                <a16:creationId xmlns:a16="http://schemas.microsoft.com/office/drawing/2014/main" id="{FD43B679-7776-DB45-8AC6-CEE53919A1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F2A67364-B8CF-7144-B86B-8E283BEA43B9}"/>
              </a:ext>
            </a:extLst>
          </p:cNvPr>
          <p:cNvSpPr>
            <a:spLocks noGrp="1"/>
          </p:cNvSpPr>
          <p:nvPr>
            <p:ph idx="1"/>
          </p:nvPr>
        </p:nvSpPr>
        <p:spPr>
          <a:xfrm>
            <a:off x="711199" y="4583141"/>
            <a:ext cx="5211234" cy="1582971"/>
          </a:xfrm>
        </p:spPr>
        <p:txBody>
          <a:bodyPr>
            <a:normAutofit fontScale="92500" lnSpcReduction="10000"/>
          </a:bodyPr>
          <a:lstStyle/>
          <a:p>
            <a:endParaRPr lang="en-US" b="1" dirty="0">
              <a:solidFill>
                <a:schemeClr val="bg1"/>
              </a:solidFill>
            </a:endParaRPr>
          </a:p>
          <a:p>
            <a:pPr marL="0" indent="0">
              <a:buNone/>
            </a:pPr>
            <a:r>
              <a:rPr lang="en-US" b="1" dirty="0">
                <a:ln w="1270">
                  <a:solidFill>
                    <a:schemeClr val="accent1">
                      <a:lumMod val="60000"/>
                      <a:lumOff val="40000"/>
                    </a:schemeClr>
                  </a:solidFill>
                </a:ln>
                <a:solidFill>
                  <a:schemeClr val="bg1"/>
                </a:solidFill>
                <a:latin typeface="Avenir Heavy" panose="02000503020000020003" pitchFamily="2" charset="0"/>
              </a:rPr>
              <a:t>Cells and beads with DNA tags are incorporated together to form drop</a:t>
            </a:r>
          </a:p>
        </p:txBody>
      </p:sp>
      <p:sp>
        <p:nvSpPr>
          <p:cNvPr id="2" name="Title 1">
            <a:extLst>
              <a:ext uri="{FF2B5EF4-FFF2-40B4-BE49-F238E27FC236}">
                <a16:creationId xmlns:a16="http://schemas.microsoft.com/office/drawing/2014/main" id="{87AC0986-936C-D44C-8C71-2A17F7668934}"/>
              </a:ext>
            </a:extLst>
          </p:cNvPr>
          <p:cNvSpPr>
            <a:spLocks noGrp="1"/>
          </p:cNvSpPr>
          <p:nvPr>
            <p:ph type="title"/>
          </p:nvPr>
        </p:nvSpPr>
        <p:spPr>
          <a:xfrm>
            <a:off x="491067" y="365125"/>
            <a:ext cx="10862733" cy="1325563"/>
          </a:xfrm>
        </p:spPr>
        <p:txBody>
          <a:bodyPr/>
          <a:lstStyle/>
          <a:p>
            <a:r>
              <a:rPr lang="en-US" b="1" dirty="0">
                <a:ln w="1270">
                  <a:solidFill>
                    <a:schemeClr val="accent1">
                      <a:lumMod val="60000"/>
                      <a:lumOff val="40000"/>
                    </a:schemeClr>
                  </a:solidFill>
                </a:ln>
                <a:solidFill>
                  <a:schemeClr val="bg1"/>
                </a:solidFill>
                <a:latin typeface="Avenir Roman" panose="02000503020000020003" pitchFamily="2" charset="0"/>
              </a:rPr>
              <a:t>Drop-</a:t>
            </a:r>
            <a:r>
              <a:rPr lang="en-US" b="1" dirty="0" err="1">
                <a:ln w="1270">
                  <a:solidFill>
                    <a:schemeClr val="accent1">
                      <a:lumMod val="60000"/>
                      <a:lumOff val="40000"/>
                    </a:schemeClr>
                  </a:solidFill>
                </a:ln>
                <a:solidFill>
                  <a:schemeClr val="bg1"/>
                </a:solidFill>
                <a:latin typeface="Avenir Roman" panose="02000503020000020003" pitchFamily="2" charset="0"/>
              </a:rPr>
              <a:t>seq</a:t>
            </a:r>
            <a:r>
              <a:rPr lang="en-US" b="1" dirty="0">
                <a:ln w="1270">
                  <a:solidFill>
                    <a:schemeClr val="accent1">
                      <a:lumMod val="60000"/>
                      <a:lumOff val="40000"/>
                    </a:schemeClr>
                  </a:solidFill>
                </a:ln>
                <a:solidFill>
                  <a:schemeClr val="bg1"/>
                </a:solidFill>
                <a:latin typeface="Avenir Roman" panose="02000503020000020003" pitchFamily="2" charset="0"/>
              </a:rPr>
              <a:t> microfluidics</a:t>
            </a:r>
            <a:endParaRPr lang="en-US" dirty="0">
              <a:ln>
                <a:solidFill>
                  <a:schemeClr val="accent1">
                    <a:lumMod val="60000"/>
                    <a:lumOff val="40000"/>
                  </a:schemeClr>
                </a:solidFill>
              </a:ln>
              <a:solidFill>
                <a:schemeClr val="bg1"/>
              </a:solidFill>
            </a:endParaRPr>
          </a:p>
        </p:txBody>
      </p:sp>
      <p:sp>
        <p:nvSpPr>
          <p:cNvPr id="5" name="Rectangle 4">
            <a:extLst>
              <a:ext uri="{FF2B5EF4-FFF2-40B4-BE49-F238E27FC236}">
                <a16:creationId xmlns:a16="http://schemas.microsoft.com/office/drawing/2014/main" id="{4B6DC71D-B5F5-2944-8782-65E10BC6765A}"/>
              </a:ext>
            </a:extLst>
          </p:cNvPr>
          <p:cNvSpPr/>
          <p:nvPr/>
        </p:nvSpPr>
        <p:spPr>
          <a:xfrm>
            <a:off x="7992196" y="4582067"/>
            <a:ext cx="869469" cy="461665"/>
          </a:xfrm>
          <a:prstGeom prst="rect">
            <a:avLst/>
          </a:prstGeom>
        </p:spPr>
        <p:txBody>
          <a:bodyPr wrap="none">
            <a:spAutoFit/>
          </a:bodyPr>
          <a:lstStyle/>
          <a:p>
            <a:r>
              <a:rPr lang="en-US" sz="2400" b="1" dirty="0">
                <a:ln w="1270">
                  <a:solidFill>
                    <a:schemeClr val="accent1">
                      <a:lumMod val="60000"/>
                      <a:lumOff val="40000"/>
                    </a:schemeClr>
                  </a:solidFill>
                </a:ln>
                <a:solidFill>
                  <a:schemeClr val="bg1"/>
                </a:solidFill>
                <a:latin typeface="Avenir Roman" panose="02000503020000020003" pitchFamily="2" charset="0"/>
              </a:rPr>
              <a:t>Cells</a:t>
            </a:r>
            <a:endParaRPr lang="en-US" sz="2400" dirty="0">
              <a:ln>
                <a:solidFill>
                  <a:schemeClr val="accent1">
                    <a:lumMod val="60000"/>
                    <a:lumOff val="40000"/>
                  </a:schemeClr>
                </a:solidFill>
              </a:ln>
            </a:endParaRPr>
          </a:p>
        </p:txBody>
      </p:sp>
      <p:sp>
        <p:nvSpPr>
          <p:cNvPr id="6" name="Rectangle 5">
            <a:extLst>
              <a:ext uri="{FF2B5EF4-FFF2-40B4-BE49-F238E27FC236}">
                <a16:creationId xmlns:a16="http://schemas.microsoft.com/office/drawing/2014/main" id="{58390A73-24B3-C945-AF43-E03EB2E35111}"/>
              </a:ext>
            </a:extLst>
          </p:cNvPr>
          <p:cNvSpPr/>
          <p:nvPr/>
        </p:nvSpPr>
        <p:spPr>
          <a:xfrm>
            <a:off x="10142729" y="1889882"/>
            <a:ext cx="1655518" cy="830997"/>
          </a:xfrm>
          <a:prstGeom prst="rect">
            <a:avLst/>
          </a:prstGeom>
          <a:ln>
            <a:solidFill>
              <a:schemeClr val="accent1">
                <a:lumMod val="60000"/>
                <a:lumOff val="40000"/>
              </a:schemeClr>
            </a:solidFill>
          </a:ln>
        </p:spPr>
        <p:txBody>
          <a:bodyPr wrap="none">
            <a:spAutoFit/>
          </a:bodyPr>
          <a:lstStyle/>
          <a:p>
            <a:r>
              <a:rPr lang="en-US" sz="2400" b="1" dirty="0">
                <a:ln w="1270">
                  <a:solidFill>
                    <a:schemeClr val="accent1">
                      <a:lumMod val="40000"/>
                      <a:lumOff val="60000"/>
                    </a:schemeClr>
                  </a:solidFill>
                </a:ln>
                <a:solidFill>
                  <a:schemeClr val="bg1"/>
                </a:solidFill>
                <a:latin typeface="Avenir Roman" panose="02000503020000020003" pitchFamily="2" charset="0"/>
              </a:rPr>
              <a:t>Barcoded </a:t>
            </a:r>
          </a:p>
          <a:p>
            <a:r>
              <a:rPr lang="en-US" sz="2400" b="1" dirty="0">
                <a:ln w="1270">
                  <a:solidFill>
                    <a:schemeClr val="accent1">
                      <a:lumMod val="40000"/>
                      <a:lumOff val="60000"/>
                    </a:schemeClr>
                  </a:solidFill>
                </a:ln>
                <a:solidFill>
                  <a:schemeClr val="bg1"/>
                </a:solidFill>
                <a:latin typeface="Avenir Roman" panose="02000503020000020003" pitchFamily="2" charset="0"/>
              </a:rPr>
              <a:t>beads</a:t>
            </a:r>
            <a:endParaRPr lang="en-US" sz="2400" dirty="0"/>
          </a:p>
        </p:txBody>
      </p:sp>
      <p:sp>
        <p:nvSpPr>
          <p:cNvPr id="7" name="TextBox 6">
            <a:extLst>
              <a:ext uri="{FF2B5EF4-FFF2-40B4-BE49-F238E27FC236}">
                <a16:creationId xmlns:a16="http://schemas.microsoft.com/office/drawing/2014/main" id="{3AB1DC33-32EC-F24F-9EF1-EECC6DEF3464}"/>
              </a:ext>
            </a:extLst>
          </p:cNvPr>
          <p:cNvSpPr txBox="1"/>
          <p:nvPr/>
        </p:nvSpPr>
        <p:spPr>
          <a:xfrm>
            <a:off x="10067926" y="5658005"/>
            <a:ext cx="2124074" cy="646331"/>
          </a:xfrm>
          <a:prstGeom prst="rect">
            <a:avLst/>
          </a:prstGeom>
          <a:noFill/>
        </p:spPr>
        <p:txBody>
          <a:bodyPr wrap="square" rtlCol="0">
            <a:spAutoFit/>
          </a:bodyPr>
          <a:lstStyle/>
          <a:p>
            <a:r>
              <a:rPr lang="en-US" dirty="0" err="1">
                <a:solidFill>
                  <a:schemeClr val="bg1">
                    <a:lumMod val="75000"/>
                  </a:schemeClr>
                </a:solidFill>
                <a:latin typeface="+mj-lt"/>
              </a:rPr>
              <a:t>Macosko</a:t>
            </a:r>
            <a:r>
              <a:rPr lang="en-US" dirty="0">
                <a:solidFill>
                  <a:schemeClr val="bg1">
                    <a:lumMod val="75000"/>
                  </a:schemeClr>
                </a:solidFill>
                <a:latin typeface="+mj-lt"/>
              </a:rPr>
              <a:t> E.Z, </a:t>
            </a:r>
            <a:r>
              <a:rPr lang="en-US" dirty="0" err="1">
                <a:solidFill>
                  <a:schemeClr val="bg1">
                    <a:lumMod val="75000"/>
                  </a:schemeClr>
                </a:solidFill>
                <a:latin typeface="+mj-lt"/>
              </a:rPr>
              <a:t>Basu</a:t>
            </a:r>
            <a:r>
              <a:rPr lang="en-US" dirty="0">
                <a:solidFill>
                  <a:schemeClr val="bg1">
                    <a:lumMod val="75000"/>
                  </a:schemeClr>
                </a:solidFill>
                <a:latin typeface="+mj-lt"/>
              </a:rPr>
              <a:t> A, </a:t>
            </a:r>
            <a:r>
              <a:rPr lang="en-US" i="1" dirty="0">
                <a:solidFill>
                  <a:schemeClr val="bg1">
                    <a:lumMod val="75000"/>
                  </a:schemeClr>
                </a:solidFill>
                <a:latin typeface="+mj-lt"/>
              </a:rPr>
              <a:t>et al</a:t>
            </a:r>
            <a:r>
              <a:rPr lang="en-US" dirty="0">
                <a:solidFill>
                  <a:schemeClr val="bg1">
                    <a:lumMod val="75000"/>
                  </a:schemeClr>
                </a:solidFill>
                <a:latin typeface="+mj-lt"/>
              </a:rPr>
              <a:t>. Cell, 2015</a:t>
            </a:r>
          </a:p>
        </p:txBody>
      </p:sp>
    </p:spTree>
    <p:extLst>
      <p:ext uri="{BB962C8B-B14F-4D97-AF65-F5344CB8AC3E}">
        <p14:creationId xmlns:p14="http://schemas.microsoft.com/office/powerpoint/2010/main" val="422358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4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DFF6D-A407-2646-A851-72990527499E}"/>
              </a:ext>
            </a:extLst>
          </p:cNvPr>
          <p:cNvSpPr>
            <a:spLocks noGrp="1"/>
          </p:cNvSpPr>
          <p:nvPr>
            <p:ph type="title"/>
          </p:nvPr>
        </p:nvSpPr>
        <p:spPr/>
        <p:txBody>
          <a:bodyPr>
            <a:normAutofit/>
          </a:bodyPr>
          <a:lstStyle/>
          <a:p>
            <a:r>
              <a:rPr lang="en-US" sz="3600" dirty="0">
                <a:latin typeface="Avenir Roman" panose="02000503020000020003" pitchFamily="2" charset="0"/>
              </a:rPr>
              <a:t>Expanding single cell multi-omics methodologies </a:t>
            </a:r>
          </a:p>
        </p:txBody>
      </p:sp>
      <p:pic>
        <p:nvPicPr>
          <p:cNvPr id="7" name="Content Placeholder 6">
            <a:extLst>
              <a:ext uri="{FF2B5EF4-FFF2-40B4-BE49-F238E27FC236}">
                <a16:creationId xmlns:a16="http://schemas.microsoft.com/office/drawing/2014/main" id="{56745033-42A5-5546-B3EE-48C55FBF14E1}"/>
              </a:ext>
            </a:extLst>
          </p:cNvPr>
          <p:cNvPicPr>
            <a:picLocks noGrp="1" noChangeAspect="1"/>
          </p:cNvPicPr>
          <p:nvPr>
            <p:ph idx="1"/>
          </p:nvPr>
        </p:nvPicPr>
        <p:blipFill rotWithShape="1">
          <a:blip r:embed="rId3"/>
          <a:srcRect l="4642" t="817" r="5274"/>
          <a:stretch/>
        </p:blipFill>
        <p:spPr>
          <a:xfrm>
            <a:off x="2328863" y="1453112"/>
            <a:ext cx="7083328" cy="4633364"/>
          </a:xfrm>
        </p:spPr>
      </p:pic>
      <p:sp>
        <p:nvSpPr>
          <p:cNvPr id="8" name="Rectangle 7">
            <a:extLst>
              <a:ext uri="{FF2B5EF4-FFF2-40B4-BE49-F238E27FC236}">
                <a16:creationId xmlns:a16="http://schemas.microsoft.com/office/drawing/2014/main" id="{2B2D89FA-5542-FC4B-843C-CE4ED695351A}"/>
              </a:ext>
            </a:extLst>
          </p:cNvPr>
          <p:cNvSpPr/>
          <p:nvPr/>
        </p:nvSpPr>
        <p:spPr>
          <a:xfrm>
            <a:off x="10109201" y="5710535"/>
            <a:ext cx="2082800" cy="646331"/>
          </a:xfrm>
          <a:prstGeom prst="rect">
            <a:avLst/>
          </a:prstGeom>
        </p:spPr>
        <p:txBody>
          <a:bodyPr wrap="square">
            <a:spAutoFit/>
          </a:bodyPr>
          <a:lstStyle/>
          <a:p>
            <a:r>
              <a:rPr lang="en-US" dirty="0">
                <a:latin typeface="+mj-lt"/>
              </a:rPr>
              <a:t>Hu, Y </a:t>
            </a:r>
            <a:r>
              <a:rPr lang="en-US" i="1" dirty="0">
                <a:latin typeface="+mj-lt"/>
              </a:rPr>
              <a:t>et al. </a:t>
            </a:r>
            <a:r>
              <a:rPr lang="en-US" dirty="0">
                <a:latin typeface="+mj-lt"/>
              </a:rPr>
              <a:t>Front </a:t>
            </a:r>
          </a:p>
          <a:p>
            <a:r>
              <a:rPr lang="en-US" dirty="0">
                <a:latin typeface="+mj-lt"/>
              </a:rPr>
              <a:t>Cell Dev. </a:t>
            </a:r>
            <a:r>
              <a:rPr lang="en-US" dirty="0" err="1">
                <a:latin typeface="+mj-lt"/>
              </a:rPr>
              <a:t>Biol</a:t>
            </a:r>
            <a:r>
              <a:rPr lang="en-US" dirty="0">
                <a:latin typeface="+mj-lt"/>
              </a:rPr>
              <a:t>, 2018</a:t>
            </a:r>
          </a:p>
        </p:txBody>
      </p:sp>
    </p:spTree>
    <p:extLst>
      <p:ext uri="{BB962C8B-B14F-4D97-AF65-F5344CB8AC3E}">
        <p14:creationId xmlns:p14="http://schemas.microsoft.com/office/powerpoint/2010/main" val="816144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859BC-6934-614D-8575-EA792508C48D}"/>
              </a:ext>
            </a:extLst>
          </p:cNvPr>
          <p:cNvSpPr>
            <a:spLocks noGrp="1"/>
          </p:cNvSpPr>
          <p:nvPr>
            <p:ph type="title"/>
          </p:nvPr>
        </p:nvSpPr>
        <p:spPr/>
        <p:txBody>
          <a:bodyPr>
            <a:normAutofit/>
          </a:bodyPr>
          <a:lstStyle/>
          <a:p>
            <a:r>
              <a:rPr lang="en-US" sz="3600" dirty="0">
                <a:latin typeface="Avenir Roman" panose="02000503020000020003" pitchFamily="2" charset="0"/>
              </a:rPr>
              <a:t>Rise of single cell multiplexed data </a:t>
            </a:r>
          </a:p>
        </p:txBody>
      </p:sp>
      <p:sp>
        <p:nvSpPr>
          <p:cNvPr id="3" name="Content Placeholder 2">
            <a:extLst>
              <a:ext uri="{FF2B5EF4-FFF2-40B4-BE49-F238E27FC236}">
                <a16:creationId xmlns:a16="http://schemas.microsoft.com/office/drawing/2014/main" id="{11DDB457-3D31-7341-B67C-A66B6D8A1E42}"/>
              </a:ext>
            </a:extLst>
          </p:cNvPr>
          <p:cNvSpPr>
            <a:spLocks noGrp="1"/>
          </p:cNvSpPr>
          <p:nvPr>
            <p:ph idx="1"/>
          </p:nvPr>
        </p:nvSpPr>
        <p:spPr>
          <a:xfrm>
            <a:off x="2241178" y="2009962"/>
            <a:ext cx="8695764" cy="4351338"/>
          </a:xfrm>
        </p:spPr>
        <p:txBody>
          <a:bodyPr/>
          <a:lstStyle/>
          <a:p>
            <a:pPr>
              <a:lnSpc>
                <a:spcPct val="150000"/>
              </a:lnSpc>
            </a:pPr>
            <a:r>
              <a:rPr lang="en-US" dirty="0">
                <a:latin typeface="Avenir Roman" panose="02000503020000020003" pitchFamily="2" charset="0"/>
              </a:rPr>
              <a:t>Capturing multiplexed information allows for deeper understanding cellular identity </a:t>
            </a:r>
          </a:p>
          <a:p>
            <a:pPr>
              <a:lnSpc>
                <a:spcPct val="150000"/>
              </a:lnSpc>
            </a:pPr>
            <a:r>
              <a:rPr lang="en-US" dirty="0">
                <a:latin typeface="Avenir Roman" panose="02000503020000020003" pitchFamily="2" charset="0"/>
              </a:rPr>
              <a:t>Overcomes technical limitations of current single cell resolution</a:t>
            </a:r>
          </a:p>
          <a:p>
            <a:pPr lvl="1"/>
            <a:r>
              <a:rPr lang="en-US" i="1" dirty="0">
                <a:latin typeface="Avenir Roman" panose="02000503020000020003" pitchFamily="2" charset="0"/>
              </a:rPr>
              <a:t>e.g., drop-out events due low signal</a:t>
            </a:r>
          </a:p>
        </p:txBody>
      </p:sp>
    </p:spTree>
    <p:extLst>
      <p:ext uri="{BB962C8B-B14F-4D97-AF65-F5344CB8AC3E}">
        <p14:creationId xmlns:p14="http://schemas.microsoft.com/office/powerpoint/2010/main" val="258589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493A-8246-2441-9843-A80220214377}"/>
              </a:ext>
            </a:extLst>
          </p:cNvPr>
          <p:cNvSpPr>
            <a:spLocks noGrp="1"/>
          </p:cNvSpPr>
          <p:nvPr>
            <p:ph type="title"/>
          </p:nvPr>
        </p:nvSpPr>
        <p:spPr/>
        <p:txBody>
          <a:bodyPr>
            <a:normAutofit/>
          </a:bodyPr>
          <a:lstStyle/>
          <a:p>
            <a:r>
              <a:rPr lang="en-US" sz="3600" b="1" dirty="0">
                <a:latin typeface="Avenir Roman" panose="02000503020000020003" pitchFamily="2" charset="0"/>
              </a:rPr>
              <a:t>CITE-</a:t>
            </a:r>
            <a:r>
              <a:rPr lang="en-US" sz="3600" b="1" dirty="0" err="1">
                <a:latin typeface="Avenir Roman" panose="02000503020000020003" pitchFamily="2" charset="0"/>
              </a:rPr>
              <a:t>seq</a:t>
            </a:r>
            <a:r>
              <a:rPr lang="en-US" sz="3600" dirty="0">
                <a:latin typeface="Avenir Roman" panose="02000503020000020003" pitchFamily="2" charset="0"/>
              </a:rPr>
              <a:t> (Cellular Indexing of Transcriptomes and Epitopes by sequencing)</a:t>
            </a:r>
          </a:p>
        </p:txBody>
      </p:sp>
      <p:pic>
        <p:nvPicPr>
          <p:cNvPr id="5" name="Picture 4">
            <a:extLst>
              <a:ext uri="{FF2B5EF4-FFF2-40B4-BE49-F238E27FC236}">
                <a16:creationId xmlns:a16="http://schemas.microsoft.com/office/drawing/2014/main" id="{E48B0DCD-37CB-864B-B62E-E37521494726}"/>
              </a:ext>
            </a:extLst>
          </p:cNvPr>
          <p:cNvPicPr>
            <a:picLocks noChangeAspect="1"/>
          </p:cNvPicPr>
          <p:nvPr/>
        </p:nvPicPr>
        <p:blipFill rotWithShape="1">
          <a:blip r:embed="rId3"/>
          <a:srcRect b="52457"/>
          <a:stretch/>
        </p:blipFill>
        <p:spPr>
          <a:xfrm>
            <a:off x="1422400" y="2337625"/>
            <a:ext cx="10086611" cy="2979442"/>
          </a:xfrm>
          <a:prstGeom prst="rect">
            <a:avLst/>
          </a:prstGeom>
        </p:spPr>
      </p:pic>
      <p:sp>
        <p:nvSpPr>
          <p:cNvPr id="8" name="TextBox 7">
            <a:extLst>
              <a:ext uri="{FF2B5EF4-FFF2-40B4-BE49-F238E27FC236}">
                <a16:creationId xmlns:a16="http://schemas.microsoft.com/office/drawing/2014/main" id="{BD5EAC93-DD14-FC42-814A-B9B104D5683A}"/>
              </a:ext>
            </a:extLst>
          </p:cNvPr>
          <p:cNvSpPr txBox="1"/>
          <p:nvPr/>
        </p:nvSpPr>
        <p:spPr>
          <a:xfrm>
            <a:off x="10244287" y="5934670"/>
            <a:ext cx="1947713" cy="923330"/>
          </a:xfrm>
          <a:prstGeom prst="rect">
            <a:avLst/>
          </a:prstGeom>
          <a:noFill/>
        </p:spPr>
        <p:txBody>
          <a:bodyPr wrap="none" rtlCol="0">
            <a:spAutoFit/>
          </a:bodyPr>
          <a:lstStyle/>
          <a:p>
            <a:r>
              <a:rPr lang="en-US" dirty="0" err="1">
                <a:latin typeface="+mj-lt"/>
              </a:rPr>
              <a:t>Stoeckius</a:t>
            </a:r>
            <a:r>
              <a:rPr lang="en-US" dirty="0">
                <a:latin typeface="+mj-lt"/>
              </a:rPr>
              <a:t>, M </a:t>
            </a:r>
            <a:r>
              <a:rPr lang="en-US" i="1" dirty="0">
                <a:latin typeface="+mj-lt"/>
              </a:rPr>
              <a:t>et al. </a:t>
            </a:r>
          </a:p>
          <a:p>
            <a:r>
              <a:rPr lang="en-US" dirty="0">
                <a:latin typeface="+mj-lt"/>
              </a:rPr>
              <a:t>Nature Methods, </a:t>
            </a:r>
          </a:p>
          <a:p>
            <a:r>
              <a:rPr lang="en-US" dirty="0">
                <a:latin typeface="+mj-lt"/>
              </a:rPr>
              <a:t>2017</a:t>
            </a:r>
          </a:p>
        </p:txBody>
      </p:sp>
    </p:spTree>
    <p:extLst>
      <p:ext uri="{BB962C8B-B14F-4D97-AF65-F5344CB8AC3E}">
        <p14:creationId xmlns:p14="http://schemas.microsoft.com/office/powerpoint/2010/main" val="27434073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5776</TotalTime>
  <Words>2624</Words>
  <Application>Microsoft Macintosh PowerPoint</Application>
  <PresentationFormat>Widescreen</PresentationFormat>
  <Paragraphs>196</Paragraphs>
  <Slides>19</Slides>
  <Notes>18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Avenir Heavy</vt:lpstr>
      <vt:lpstr>Avenir Roman</vt:lpstr>
      <vt:lpstr>Calibri</vt:lpstr>
      <vt:lpstr>Calibri Light</vt:lpstr>
      <vt:lpstr>Office Theme</vt:lpstr>
      <vt:lpstr>Multimodal Single Cell Sequencing Technologies  The present and future of multimodal single cell genomic technology</vt:lpstr>
      <vt:lpstr>Why single cell genomics?</vt:lpstr>
      <vt:lpstr>Single cell genomics illuminate new biology</vt:lpstr>
      <vt:lpstr>What kind of data do single cells provide?</vt:lpstr>
      <vt:lpstr>Exponential rise of single cell RNA-seq (scRNA-seq)</vt:lpstr>
      <vt:lpstr>Drop-seq microfluidics</vt:lpstr>
      <vt:lpstr>Expanding single cell multi-omics methodologies </vt:lpstr>
      <vt:lpstr>Rise of single cell multiplexed data </vt:lpstr>
      <vt:lpstr>CITE-seq (Cellular Indexing of Transcriptomes and Epitopes by sequencing)</vt:lpstr>
      <vt:lpstr>CITE-seq: global gene expression among cord blood mononuclear cells</vt:lpstr>
      <vt:lpstr>CITE-seq: global gene expression among cord blood mononuclear cell type is structured</vt:lpstr>
      <vt:lpstr>GoT (Genotyping of Transcriptome sequencing) differentiates mixed cell population by genotyping</vt:lpstr>
      <vt:lpstr>GoT (Genotyping of Transcriptome sequencing) differentiates mixed cell population by genotyping</vt:lpstr>
      <vt:lpstr>Triple-omic data with iscCOOL-seq/scNMT-seq</vt:lpstr>
      <vt:lpstr>PowerPoint Presentation</vt:lpstr>
      <vt:lpstr>scNMT-seq:  single-cell nucleosome, methylation  and transcription sequencing </vt:lpstr>
      <vt:lpstr>sc-seq reveals a hierarchical epigenetic landscape during mammalian germ layer specification</vt:lpstr>
      <vt:lpstr>scRNA-seq and seqFISH</vt:lpstr>
      <vt:lpstr>Challenges with seqFISH data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Cell Sequencing Technologies  A review of single cell technology and associated data types</dc:title>
  <dc:creator>Microsoft Office User</dc:creator>
  <cp:lastModifiedBy>Levi.Waldron56</cp:lastModifiedBy>
  <cp:revision>152</cp:revision>
  <dcterms:created xsi:type="dcterms:W3CDTF">2019-11-29T16:10:06Z</dcterms:created>
  <dcterms:modified xsi:type="dcterms:W3CDTF">2019-12-10T15:53:41Z</dcterms:modified>
</cp:coreProperties>
</file>